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3"/>
  </p:notesMasterIdLst>
  <p:sldIdLst>
    <p:sldId id="447" r:id="rId2"/>
    <p:sldId id="448" r:id="rId3"/>
    <p:sldId id="501" r:id="rId4"/>
    <p:sldId id="502" r:id="rId5"/>
    <p:sldId id="431" r:id="rId6"/>
    <p:sldId id="503" r:id="rId7"/>
    <p:sldId id="589" r:id="rId8"/>
    <p:sldId id="598" r:id="rId9"/>
    <p:sldId id="592" r:id="rId10"/>
    <p:sldId id="504" r:id="rId11"/>
    <p:sldId id="552" r:id="rId12"/>
    <p:sldId id="505" r:id="rId13"/>
    <p:sldId id="506" r:id="rId14"/>
    <p:sldId id="507" r:id="rId15"/>
    <p:sldId id="508" r:id="rId16"/>
    <p:sldId id="509" r:id="rId17"/>
    <p:sldId id="510" r:id="rId18"/>
    <p:sldId id="594" r:id="rId19"/>
    <p:sldId id="593" r:id="rId20"/>
    <p:sldId id="595" r:id="rId21"/>
    <p:sldId id="596" r:id="rId22"/>
    <p:sldId id="511" r:id="rId23"/>
    <p:sldId id="512" r:id="rId24"/>
    <p:sldId id="597" r:id="rId25"/>
    <p:sldId id="543" r:id="rId26"/>
    <p:sldId id="544" r:id="rId27"/>
    <p:sldId id="545" r:id="rId28"/>
    <p:sldId id="546" r:id="rId29"/>
    <p:sldId id="547" r:id="rId30"/>
    <p:sldId id="548" r:id="rId31"/>
    <p:sldId id="549" r:id="rId32"/>
    <p:sldId id="550" r:id="rId33"/>
    <p:sldId id="551" r:id="rId34"/>
    <p:sldId id="518" r:id="rId35"/>
    <p:sldId id="513" r:id="rId36"/>
    <p:sldId id="514" r:id="rId37"/>
    <p:sldId id="515" r:id="rId38"/>
    <p:sldId id="516" r:id="rId39"/>
    <p:sldId id="517" r:id="rId40"/>
    <p:sldId id="528" r:id="rId41"/>
    <p:sldId id="529" r:id="rId42"/>
    <p:sldId id="530" r:id="rId43"/>
    <p:sldId id="531" r:id="rId44"/>
    <p:sldId id="532" r:id="rId45"/>
    <p:sldId id="533" r:id="rId46"/>
    <p:sldId id="534" r:id="rId47"/>
    <p:sldId id="537" r:id="rId48"/>
    <p:sldId id="538" r:id="rId49"/>
    <p:sldId id="540" r:id="rId50"/>
    <p:sldId id="539" r:id="rId51"/>
    <p:sldId id="359" r:id="rId52"/>
  </p:sldIdLst>
  <p:sldSz cx="12190413" cy="6859588"/>
  <p:notesSz cx="6858000" cy="9144000"/>
  <p:defaultTextStyle>
    <a:defPPr>
      <a:defRPr lang="zh-CN"/>
    </a:defPPr>
    <a:lvl1pPr marL="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19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39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58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678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097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80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00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19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2">
          <p15:clr>
            <a:srgbClr val="A4A3A4"/>
          </p15:clr>
        </p15:guide>
        <p15:guide id="2" pos="-1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333333"/>
    <a:srgbClr val="00B050"/>
    <a:srgbClr val="00B0F0"/>
    <a:srgbClr val="FDCD5F"/>
    <a:srgbClr val="55C1E7"/>
    <a:srgbClr val="93B784"/>
    <a:srgbClr val="1B90A2"/>
    <a:srgbClr val="A6A6A6"/>
    <a:srgbClr val="595E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4" autoAdjust="0"/>
    <p:restoredTop sz="94238" autoAdjust="0"/>
  </p:normalViewPr>
  <p:slideViewPr>
    <p:cSldViewPr snapToGrid="0" showGuides="1">
      <p:cViewPr varScale="1">
        <p:scale>
          <a:sx n="67" d="100"/>
          <a:sy n="67" d="100"/>
        </p:scale>
        <p:origin x="948" y="72"/>
      </p:cViewPr>
      <p:guideLst>
        <p:guide orient="horz" pos="92"/>
        <p:guide pos="-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E0BC6-38A4-47D2-A16E-1969BFB3BA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11FDB-DAD7-4D52-9BAA-09527333435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4419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8839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3258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7678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097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580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00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19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常见布局方式：https://segmentfault.com/a/1190000011783072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绝对定位的元素的位置相对于最近的已定位祖先元素，如果元素没有已定位的祖先元素，那么它的位置相对于最初的包含块。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如果值为 scroll，不论是否需要，用户代理都会提供一种滚动机制。因此，有可能即使元素框中可以放下所有内容也会出现滚动条。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3"/>
            <a:ext cx="9142810" cy="2388153"/>
          </a:xfrm>
        </p:spPr>
        <p:txBody>
          <a:bodyPr anchor="b"/>
          <a:lstStyle>
            <a:lvl1pPr algn="ctr">
              <a:defRPr sz="71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872"/>
            <a:ext cx="9142810" cy="1656145"/>
          </a:xfrm>
        </p:spPr>
        <p:txBody>
          <a:bodyPr/>
          <a:lstStyle>
            <a:lvl1pPr marL="0" indent="0" algn="ctr">
              <a:buNone/>
              <a:defRPr sz="2900"/>
            </a:lvl1pPr>
            <a:lvl2pPr marL="544195" indent="0" algn="ctr">
              <a:buNone/>
              <a:defRPr sz="2400"/>
            </a:lvl2pPr>
            <a:lvl3pPr marL="1088390" indent="0" algn="ctr">
              <a:buNone/>
              <a:defRPr sz="2100"/>
            </a:lvl3pPr>
            <a:lvl4pPr marL="1632585" indent="0" algn="ctr">
              <a:buNone/>
              <a:defRPr sz="1900"/>
            </a:lvl4pPr>
            <a:lvl5pPr marL="2176780" indent="0" algn="ctr">
              <a:buNone/>
              <a:defRPr sz="1900"/>
            </a:lvl5pPr>
            <a:lvl6pPr marL="2720975" indent="0" algn="ctr">
              <a:buNone/>
              <a:defRPr sz="1900"/>
            </a:lvl6pPr>
            <a:lvl7pPr marL="3265805" indent="0" algn="ctr">
              <a:buNone/>
              <a:defRPr sz="1900"/>
            </a:lvl7pPr>
            <a:lvl8pPr marL="3810000" indent="0" algn="ctr">
              <a:buNone/>
              <a:defRPr sz="1900"/>
            </a:lvl8pPr>
            <a:lvl9pPr marL="4354195" indent="0" algn="ctr">
              <a:buNone/>
              <a:defRPr sz="19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5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80"/>
          <a:stretch>
            <a:fillRect/>
          </a:stretch>
        </p:blipFill>
        <p:spPr>
          <a:xfrm>
            <a:off x="-5882" y="6315176"/>
            <a:ext cx="12190413" cy="5444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16"/>
          <a:stretch>
            <a:fillRect/>
          </a:stretch>
        </p:blipFill>
        <p:spPr>
          <a:xfrm>
            <a:off x="0" y="0"/>
            <a:ext cx="12190413" cy="73913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80"/>
          <a:stretch>
            <a:fillRect/>
          </a:stretch>
        </p:blipFill>
        <p:spPr>
          <a:xfrm>
            <a:off x="0" y="6315176"/>
            <a:ext cx="12190413" cy="544412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694599" y="134576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10" name="等腰三角形 9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1231310" y="72394"/>
            <a:ext cx="10514231" cy="62559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1" y="1710134"/>
            <a:ext cx="10514231" cy="2853398"/>
          </a:xfrm>
        </p:spPr>
        <p:txBody>
          <a:bodyPr anchor="b"/>
          <a:lstStyle>
            <a:lvl1pPr>
              <a:defRPr sz="71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1" y="4590527"/>
            <a:ext cx="10514231" cy="1500534"/>
          </a:xfrm>
        </p:spPr>
        <p:txBody>
          <a:bodyPr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54419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8839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63258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1767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272097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26580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38100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35419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365211"/>
            <a:ext cx="10514231" cy="1325870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80" y="1681552"/>
            <a:ext cx="5157115" cy="824103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195" indent="0">
              <a:buNone/>
              <a:defRPr sz="2400" b="1"/>
            </a:lvl2pPr>
            <a:lvl3pPr marL="1088390" indent="0">
              <a:buNone/>
              <a:defRPr sz="2100" b="1"/>
            </a:lvl3pPr>
            <a:lvl4pPr marL="1632585" indent="0">
              <a:buNone/>
              <a:defRPr sz="1900" b="1"/>
            </a:lvl4pPr>
            <a:lvl5pPr marL="2176780" indent="0">
              <a:buNone/>
              <a:defRPr sz="1900" b="1"/>
            </a:lvl5pPr>
            <a:lvl6pPr marL="2720975" indent="0">
              <a:buNone/>
              <a:defRPr sz="1900" b="1"/>
            </a:lvl6pPr>
            <a:lvl7pPr marL="3265805" indent="0">
              <a:buNone/>
              <a:defRPr sz="1900" b="1"/>
            </a:lvl7pPr>
            <a:lvl8pPr marL="3810000" indent="0">
              <a:buNone/>
              <a:defRPr sz="1900" b="1"/>
            </a:lvl8pPr>
            <a:lvl9pPr marL="4354195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80" y="2505655"/>
            <a:ext cx="5157115" cy="3685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7" y="1681552"/>
            <a:ext cx="5182513" cy="824103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195" indent="0">
              <a:buNone/>
              <a:defRPr sz="2400" b="1"/>
            </a:lvl2pPr>
            <a:lvl3pPr marL="1088390" indent="0">
              <a:buNone/>
              <a:defRPr sz="2100" b="1"/>
            </a:lvl3pPr>
            <a:lvl4pPr marL="1632585" indent="0">
              <a:buNone/>
              <a:defRPr sz="1900" b="1"/>
            </a:lvl4pPr>
            <a:lvl5pPr marL="2176780" indent="0">
              <a:buNone/>
              <a:defRPr sz="1900" b="1"/>
            </a:lvl5pPr>
            <a:lvl6pPr marL="2720975" indent="0">
              <a:buNone/>
              <a:defRPr sz="1900" b="1"/>
            </a:lvl6pPr>
            <a:lvl7pPr marL="3265805" indent="0">
              <a:buNone/>
              <a:defRPr sz="1900" b="1"/>
            </a:lvl7pPr>
            <a:lvl8pPr marL="3810000" indent="0">
              <a:buNone/>
              <a:defRPr sz="1900" b="1"/>
            </a:lvl8pPr>
            <a:lvl9pPr marL="4354195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7" y="2505655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16"/>
          <a:stretch>
            <a:fillRect/>
          </a:stretch>
        </p:blipFill>
        <p:spPr>
          <a:xfrm>
            <a:off x="0" y="0"/>
            <a:ext cx="12190413" cy="73913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80"/>
          <a:stretch>
            <a:fillRect/>
          </a:stretch>
        </p:blipFill>
        <p:spPr>
          <a:xfrm>
            <a:off x="0" y="6315176"/>
            <a:ext cx="12190413" cy="544412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694599" y="141307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8" name="等腰三角形 7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1231310" y="147324"/>
            <a:ext cx="10514231" cy="625596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2" name="内容占位符 2"/>
          <p:cNvSpPr>
            <a:spLocks noGrp="1"/>
          </p:cNvSpPr>
          <p:nvPr>
            <p:ph sz="half" idx="1"/>
          </p:nvPr>
        </p:nvSpPr>
        <p:spPr>
          <a:xfrm>
            <a:off x="638895" y="1086137"/>
            <a:ext cx="11106646" cy="4875092"/>
          </a:xfrm>
        </p:spPr>
        <p:txBody>
          <a:bodyPr/>
          <a:lstStyle>
            <a:lvl1pPr marL="272415" indent="-38163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 kumimoji="0" lang="en-US" altLang="zh-CN" sz="2800" b="0" i="0" u="none" strike="noStrike" kern="0" cap="none" spc="0" normalizeH="0" baseline="0" noProof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defRPr>
            </a:lvl1pPr>
            <a:lvl2pPr marL="853440" indent="-381635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216660" indent="-237490" eaLnBrk="1" fontAlgn="auto" latinLnBrk="0" hangingPunct="1">
              <a:lnSpc>
                <a:spcPct val="150000"/>
              </a:lnSpc>
              <a:spcBef>
                <a:spcPts val="0"/>
              </a:spcBef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32585" indent="0">
              <a:lnSpc>
                <a:spcPct val="150000"/>
              </a:lnSpc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3" y="987655"/>
            <a:ext cx="6171397" cy="4874754"/>
          </a:xfrm>
        </p:spPr>
        <p:txBody>
          <a:bodyPr/>
          <a:lstStyle>
            <a:lvl1pPr>
              <a:defRPr sz="3800"/>
            </a:lvl1pPr>
            <a:lvl2pPr>
              <a:defRPr sz="33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900"/>
            </a:lvl1pPr>
            <a:lvl2pPr marL="544195" indent="0">
              <a:buNone/>
              <a:defRPr sz="1700"/>
            </a:lvl2pPr>
            <a:lvl3pPr marL="1088390" indent="0">
              <a:buNone/>
              <a:defRPr sz="1400"/>
            </a:lvl3pPr>
            <a:lvl4pPr marL="1632585" indent="0">
              <a:buNone/>
              <a:defRPr sz="1200"/>
            </a:lvl4pPr>
            <a:lvl5pPr marL="2176780" indent="0">
              <a:buNone/>
              <a:defRPr sz="1200"/>
            </a:lvl5pPr>
            <a:lvl6pPr marL="2720975" indent="0">
              <a:buNone/>
              <a:defRPr sz="1200"/>
            </a:lvl6pPr>
            <a:lvl7pPr marL="3265805" indent="0">
              <a:buNone/>
              <a:defRPr sz="1200"/>
            </a:lvl7pPr>
            <a:lvl8pPr marL="3810000" indent="0">
              <a:buNone/>
              <a:defRPr sz="1200"/>
            </a:lvl8pPr>
            <a:lvl9pPr marL="4354195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3" y="987655"/>
            <a:ext cx="6171397" cy="4874754"/>
          </a:xfrm>
        </p:spPr>
        <p:txBody>
          <a:bodyPr/>
          <a:lstStyle>
            <a:lvl1pPr marL="0" indent="0">
              <a:buNone/>
              <a:defRPr sz="3800"/>
            </a:lvl1pPr>
            <a:lvl2pPr marL="544195" indent="0">
              <a:buNone/>
              <a:defRPr sz="3300"/>
            </a:lvl2pPr>
            <a:lvl3pPr marL="1088390" indent="0">
              <a:buNone/>
              <a:defRPr sz="2900"/>
            </a:lvl3pPr>
            <a:lvl4pPr marL="1632585" indent="0">
              <a:buNone/>
              <a:defRPr sz="2400"/>
            </a:lvl4pPr>
            <a:lvl5pPr marL="2176780" indent="0">
              <a:buNone/>
              <a:defRPr sz="2400"/>
            </a:lvl5pPr>
            <a:lvl6pPr marL="2720975" indent="0">
              <a:buNone/>
              <a:defRPr sz="2400"/>
            </a:lvl6pPr>
            <a:lvl7pPr marL="3265805" indent="0">
              <a:buNone/>
              <a:defRPr sz="2400"/>
            </a:lvl7pPr>
            <a:lvl8pPr marL="3810000" indent="0">
              <a:buNone/>
              <a:defRPr sz="2400"/>
            </a:lvl8pPr>
            <a:lvl9pPr marL="4354195" indent="0">
              <a:buNone/>
              <a:defRPr sz="24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900"/>
            </a:lvl1pPr>
            <a:lvl2pPr marL="544195" indent="0">
              <a:buNone/>
              <a:defRPr sz="1700"/>
            </a:lvl2pPr>
            <a:lvl3pPr marL="1088390" indent="0">
              <a:buNone/>
              <a:defRPr sz="1400"/>
            </a:lvl3pPr>
            <a:lvl4pPr marL="1632585" indent="0">
              <a:buNone/>
              <a:defRPr sz="1200"/>
            </a:lvl4pPr>
            <a:lvl5pPr marL="2176780" indent="0">
              <a:buNone/>
              <a:defRPr sz="1200"/>
            </a:lvl5pPr>
            <a:lvl6pPr marL="2720975" indent="0">
              <a:buNone/>
              <a:defRPr sz="1200"/>
            </a:lvl6pPr>
            <a:lvl7pPr marL="3265805" indent="0">
              <a:buNone/>
              <a:defRPr sz="1200"/>
            </a:lvl7pPr>
            <a:lvl8pPr marL="3810000" indent="0">
              <a:buNone/>
              <a:defRPr sz="1200"/>
            </a:lvl8pPr>
            <a:lvl9pPr marL="4354195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1" y="365211"/>
            <a:ext cx="10514231" cy="1325870"/>
          </a:xfrm>
          <a:prstGeom prst="rect">
            <a:avLst/>
          </a:prstGeom>
        </p:spPr>
        <p:txBody>
          <a:bodyPr vert="horz" lIns="108850" tIns="54425" rIns="108850" bIns="54425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1" y="1826048"/>
            <a:ext cx="10514231" cy="4352346"/>
          </a:xfrm>
          <a:prstGeom prst="rect">
            <a:avLst/>
          </a:prstGeom>
        </p:spPr>
        <p:txBody>
          <a:bodyPr vert="horz" lIns="108850" tIns="54425" rIns="108850" bIns="54425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1" y="6357823"/>
            <a:ext cx="2742843" cy="365210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7C0710-1941-4207-AFC4-70422DBD405E}" type="datetimeFigureOut">
              <a:rPr lang="zh-CN" altLang="en-US" smtClean="0"/>
              <a:t>2018/5/11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79" y="6357823"/>
            <a:ext cx="2742843" cy="365210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3F7A2-AB4B-46DB-92F9-EC6C90760E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  <p:txStyles>
    <p:titleStyle>
      <a:lvl1pPr algn="l" defTabSz="1088390" rtl="0" eaLnBrk="1" latinLnBrk="0" hangingPunct="1">
        <a:lnSpc>
          <a:spcPct val="90000"/>
        </a:lnSpc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415" indent="-272415" algn="l" defTabSz="1088390" rtl="0" eaLnBrk="1" latinLnBrk="0" hangingPunct="1">
        <a:lnSpc>
          <a:spcPct val="90000"/>
        </a:lnSpc>
        <a:spcBef>
          <a:spcPts val="119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816610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805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05000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95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90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585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780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625975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9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39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58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78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97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80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00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19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school.com.cn/css/css_positioning_floating.asp%0d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segmentfault.com/a/1190000010252809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egmentfault.com/a/1190000013023485" TargetMode="External"/><Relationship Id="rId2" Type="http://schemas.openxmlformats.org/officeDocument/2006/relationships/hyperlink" Target="https://www.zhihu.com/question/30938856" TargetMode="Externa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171"/>
            <a:ext cx="12159620" cy="6856928"/>
          </a:xfrm>
          <a:prstGeom prst="rect">
            <a:avLst/>
          </a:prstGeom>
          <a:solidFill>
            <a:srgbClr val="1B9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弦形 5"/>
          <p:cNvSpPr/>
          <p:nvPr/>
        </p:nvSpPr>
        <p:spPr>
          <a:xfrm rot="13350635">
            <a:off x="1208216" y="-6702112"/>
            <a:ext cx="10288567" cy="12991975"/>
          </a:xfrm>
          <a:prstGeom prst="chord">
            <a:avLst>
              <a:gd name="adj1" fmla="val 4600706"/>
              <a:gd name="adj2" fmla="val 1895490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22"/>
          <p:cNvSpPr txBox="1"/>
          <p:nvPr/>
        </p:nvSpPr>
        <p:spPr>
          <a:xfrm>
            <a:off x="4295729" y="2215943"/>
            <a:ext cx="40934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5400" b="1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开发一</a:t>
            </a:r>
          </a:p>
        </p:txBody>
      </p:sp>
      <p:sp>
        <p:nvSpPr>
          <p:cNvPr id="9" name="文本框 24"/>
          <p:cNvSpPr txBox="1"/>
          <p:nvPr/>
        </p:nvSpPr>
        <p:spPr>
          <a:xfrm>
            <a:off x="4010880" y="3425157"/>
            <a:ext cx="466313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第七章 网页布局</a:t>
            </a:r>
            <a:endParaRPr lang="zh-CN" altLang="en-US" sz="32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等腰三角形 9"/>
          <p:cNvSpPr/>
          <p:nvPr/>
        </p:nvSpPr>
        <p:spPr>
          <a:xfrm rot="19813541" flipH="1">
            <a:off x="4220515" y="1495209"/>
            <a:ext cx="332591" cy="386021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 flipH="1">
            <a:off x="10365390" y="2606169"/>
            <a:ext cx="1291388" cy="1238691"/>
            <a:chOff x="1720243" y="1975504"/>
            <a:chExt cx="1202722" cy="831130"/>
          </a:xfrm>
        </p:grpSpPr>
        <p:sp>
          <p:nvSpPr>
            <p:cNvPr id="12" name="等腰三角形 11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14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等腰三角形 15"/>
          <p:cNvSpPr/>
          <p:nvPr/>
        </p:nvSpPr>
        <p:spPr>
          <a:xfrm rot="19813541" flipH="1">
            <a:off x="5643102" y="4267821"/>
            <a:ext cx="332591" cy="386021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30450" y="3244244"/>
            <a:ext cx="1764389" cy="1345355"/>
            <a:chOff x="1720243" y="1975504"/>
            <a:chExt cx="1202722" cy="831130"/>
          </a:xfrm>
        </p:grpSpPr>
        <p:sp>
          <p:nvSpPr>
            <p:cNvPr id="18" name="等腰三角形 17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20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等腰三角形 21"/>
          <p:cNvSpPr/>
          <p:nvPr/>
        </p:nvSpPr>
        <p:spPr>
          <a:xfrm rot="18000000" flipH="1">
            <a:off x="4161123" y="5220045"/>
            <a:ext cx="443455" cy="28951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等腰三角形 22"/>
          <p:cNvSpPr/>
          <p:nvPr/>
        </p:nvSpPr>
        <p:spPr>
          <a:xfrm rot="1539679" flipH="1">
            <a:off x="2334312" y="5563327"/>
            <a:ext cx="332591" cy="38602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 rot="20540864" flipH="1">
            <a:off x="2780865" y="6014316"/>
            <a:ext cx="500937" cy="608870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 rot="6300000" flipH="1">
            <a:off x="9480196" y="5193554"/>
            <a:ext cx="443455" cy="28951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 flipH="1">
            <a:off x="10523480" y="5952731"/>
            <a:ext cx="749818" cy="517444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/>
        </p:nvSpPr>
        <p:spPr>
          <a:xfrm rot="20540864" flipH="1">
            <a:off x="8770070" y="6281271"/>
            <a:ext cx="332591" cy="38602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等腰三角形 27"/>
          <p:cNvSpPr/>
          <p:nvPr/>
        </p:nvSpPr>
        <p:spPr>
          <a:xfrm rot="18000000" flipH="1">
            <a:off x="3744099" y="6292009"/>
            <a:ext cx="443455" cy="289516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rot="18000000" flipH="1">
            <a:off x="2487757" y="2546495"/>
            <a:ext cx="443455" cy="289516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等腰三角形 29"/>
          <p:cNvSpPr/>
          <p:nvPr/>
        </p:nvSpPr>
        <p:spPr>
          <a:xfrm rot="18000000" flipH="1">
            <a:off x="7666020" y="2835023"/>
            <a:ext cx="443455" cy="289516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/>
        </p:nvSpPr>
        <p:spPr>
          <a:xfrm rot="21257021" flipH="1">
            <a:off x="1625981" y="5451159"/>
            <a:ext cx="702835" cy="754897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4001" y="-55970"/>
            <a:ext cx="2708249" cy="6914070"/>
            <a:chOff x="2288" y="0"/>
            <a:chExt cx="4266" cy="10800"/>
          </a:xfrm>
        </p:grpSpPr>
        <p:sp>
          <p:nvSpPr>
            <p:cNvPr id="5" name="矩形 4"/>
            <p:cNvSpPr/>
            <p:nvPr/>
          </p:nvSpPr>
          <p:spPr>
            <a:xfrm>
              <a:off x="2288" y="0"/>
              <a:ext cx="4266" cy="10800"/>
            </a:xfrm>
            <a:prstGeom prst="rect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57" y="2413"/>
              <a:ext cx="1884" cy="4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本节内容</a:t>
              </a:r>
            </a:p>
          </p:txBody>
        </p:sp>
      </p:grpSp>
      <p:sp>
        <p:nvSpPr>
          <p:cNvPr id="11" name="等腰三角形 10"/>
          <p:cNvSpPr/>
          <p:nvPr/>
        </p:nvSpPr>
        <p:spPr>
          <a:xfrm rot="5400000" flipH="1">
            <a:off x="3964912" y="1178694"/>
            <a:ext cx="519307" cy="339036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8"/>
          <p:cNvSpPr txBox="1"/>
          <p:nvPr/>
        </p:nvSpPr>
        <p:spPr>
          <a:xfrm>
            <a:off x="4651716" y="1086641"/>
            <a:ext cx="4621011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布局概念、布局常见版式</a:t>
            </a: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>
            <a:off x="4651718" y="2474257"/>
            <a:ext cx="3747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布局方法</a:t>
            </a:r>
          </a:p>
        </p:txBody>
      </p:sp>
      <p:sp>
        <p:nvSpPr>
          <p:cNvPr id="14" name="等腰三角形 13"/>
          <p:cNvSpPr/>
          <p:nvPr/>
        </p:nvSpPr>
        <p:spPr>
          <a:xfrm rot="5400000" flipH="1">
            <a:off x="3964912" y="2566310"/>
            <a:ext cx="519307" cy="339036"/>
          </a:xfrm>
          <a:prstGeom prst="triangle">
            <a:avLst/>
          </a:prstGeom>
          <a:solidFill>
            <a:srgbClr val="93B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20"/>
          <p:cNvSpPr txBox="1"/>
          <p:nvPr/>
        </p:nvSpPr>
        <p:spPr>
          <a:xfrm>
            <a:off x="4651717" y="3861873"/>
            <a:ext cx="43703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页面搭建</a:t>
            </a:r>
            <a:endParaRPr lang="zh-CN" altLang="zh-CN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等腰三角形 15"/>
          <p:cNvSpPr/>
          <p:nvPr/>
        </p:nvSpPr>
        <p:spPr>
          <a:xfrm rot="5400000" flipH="1">
            <a:off x="3964912" y="3953926"/>
            <a:ext cx="519307" cy="33903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21"/>
          <p:cNvSpPr txBox="1"/>
          <p:nvPr/>
        </p:nvSpPr>
        <p:spPr>
          <a:xfrm>
            <a:off x="4651718" y="5249490"/>
            <a:ext cx="4621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PhotoShop简单应用</a:t>
            </a:r>
          </a:p>
        </p:txBody>
      </p:sp>
      <p:sp>
        <p:nvSpPr>
          <p:cNvPr id="18" name="等腰三角形 17"/>
          <p:cNvSpPr/>
          <p:nvPr/>
        </p:nvSpPr>
        <p:spPr>
          <a:xfrm rot="5400000" flipH="1">
            <a:off x="3964912" y="5341542"/>
            <a:ext cx="519307" cy="339036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893293" y="2792745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3" name="等腰三角形 2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dirty="0"/>
              <a:t>浮动</a:t>
            </a:r>
            <a:r>
              <a:rPr lang="zh-CN" altLang="en-US" dirty="0"/>
              <a:t> </a:t>
            </a:r>
            <a:r>
              <a:rPr lang="en-US" altLang="zh-CN" dirty="0"/>
              <a:t>—— float</a:t>
            </a:r>
            <a:endParaRPr lang="zh-CN" altLang="en-US" dirty="0"/>
          </a:p>
          <a:p>
            <a:pPr lvl="0"/>
            <a:r>
              <a:rPr lang="zh-CN" altLang="en-US" dirty="0"/>
              <a:t>定位 </a:t>
            </a:r>
            <a:r>
              <a:rPr dirty="0"/>
              <a:t>—— position</a:t>
            </a:r>
          </a:p>
          <a:p>
            <a:pPr lvl="1"/>
            <a:endParaRPr lang="zh-CN" altLang="en-US" dirty="0">
              <a:sym typeface="+mn-ea"/>
            </a:endParaRPr>
          </a:p>
          <a:p>
            <a:pPr marL="363855" lvl="1" indent="0">
              <a:buFont typeface="Wingdings" panose="05000000000000000000" charset="0"/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697573" y="5765210"/>
            <a:ext cx="1824432" cy="47924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例子：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11_1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75" name="Picture 3" descr="C:\Users\hl\Desktop\2017-12-29_11012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979" y="857612"/>
            <a:ext cx="11514137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304007" y="816972"/>
            <a:ext cx="11514137" cy="9552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7" name="矩形 6"/>
          <p:cNvSpPr/>
          <p:nvPr/>
        </p:nvSpPr>
        <p:spPr>
          <a:xfrm>
            <a:off x="296753" y="1956324"/>
            <a:ext cx="11514137" cy="33838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8" name="矩形 7"/>
          <p:cNvSpPr/>
          <p:nvPr/>
        </p:nvSpPr>
        <p:spPr>
          <a:xfrm>
            <a:off x="282239" y="2420771"/>
            <a:ext cx="11514137" cy="382368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sp>
        <p:nvSpPr>
          <p:cNvPr id="14" name="矩形 17"/>
          <p:cNvSpPr>
            <a:spLocks noChangeArrowheads="1"/>
          </p:cNvSpPr>
          <p:nvPr/>
        </p:nvSpPr>
        <p:spPr bwMode="auto">
          <a:xfrm>
            <a:off x="1034538" y="1095657"/>
            <a:ext cx="9007191" cy="760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&lt;div&gt;…&lt;/div&gt;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是块级元素，如何将两个</a:t>
            </a:r>
            <a:r>
              <a:rPr lang="zh-CN" altLang="en-US" sz="2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块级元素并列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显示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515" y="2433765"/>
            <a:ext cx="9953625" cy="3441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浮动</a:t>
            </a:r>
            <a:r>
              <a:rPr lang="zh-CN" altLang="en-US" dirty="0"/>
              <a:t> </a:t>
            </a:r>
            <a:r>
              <a:rPr lang="en-US" altLang="zh-CN" dirty="0"/>
              <a:t>—— float</a:t>
            </a:r>
            <a:endParaRPr lang="zh-CN" altLang="en-US" dirty="0"/>
          </a:p>
          <a:p>
            <a:pPr lvl="1"/>
            <a:r>
              <a:rPr lang="zh-CN" altLang="en-US" dirty="0"/>
              <a:t>定义元素在哪个方向浮动，改变页面中对象的前后流动顺序</a:t>
            </a:r>
          </a:p>
          <a:p>
            <a:pPr lvl="1"/>
            <a:endParaRPr lang="zh-CN" altLang="en-US" dirty="0">
              <a:sym typeface="+mn-ea"/>
            </a:endParaRPr>
          </a:p>
          <a:p>
            <a:pPr marL="363855" lvl="1" indent="0">
              <a:buFont typeface="Wingdings" panose="05000000000000000000" charset="0"/>
              <a:buNone/>
            </a:pPr>
            <a:endParaRPr lang="zh-CN" altLang="en-US" dirty="0"/>
          </a:p>
        </p:txBody>
      </p:sp>
      <p:sp>
        <p:nvSpPr>
          <p:cNvPr id="4" name="矩形​​ 1"/>
          <p:cNvSpPr>
            <a:spLocks noChangeArrowheads="1"/>
          </p:cNvSpPr>
          <p:nvPr/>
        </p:nvSpPr>
        <p:spPr bwMode="auto">
          <a:xfrm>
            <a:off x="2691825" y="3805110"/>
            <a:ext cx="4165137" cy="5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8850" tIns="54425" rIns="108850" bIns="54425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float: 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none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en-US" altLang="zh-CN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left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en-US" altLang="zh-CN" sz="2800" dirty="0">
                <a:solidFill>
                  <a:srgbClr val="81028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right</a:t>
            </a:r>
            <a:endParaRPr lang="zh-CN" altLang="en-US" sz="2800" dirty="0">
              <a:solidFill>
                <a:srgbClr val="81028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圆角矩形标注 2"/>
          <p:cNvSpPr>
            <a:spLocks noChangeArrowheads="1"/>
          </p:cNvSpPr>
          <p:nvPr/>
        </p:nvSpPr>
        <p:spPr bwMode="auto">
          <a:xfrm>
            <a:off x="2665800" y="2719225"/>
            <a:ext cx="2711390" cy="653708"/>
          </a:xfrm>
          <a:prstGeom prst="wedgeRoundRectCallout">
            <a:avLst>
              <a:gd name="adj1" fmla="val -1199"/>
              <a:gd name="adj2" fmla="val 113042"/>
              <a:gd name="adj3" fmla="val 16667"/>
            </a:avLst>
          </a:prstGeom>
          <a:solidFill>
            <a:schemeClr val="bg1"/>
          </a:solidFill>
          <a:ln w="19050" algn="ctr">
            <a:solidFill>
              <a:srgbClr val="FF0000"/>
            </a:solidFill>
            <a:round/>
          </a:ln>
        </p:spPr>
        <p:txBody>
          <a:bodyPr lIns="108850" tIns="54425" rIns="108850" bIns="54425"/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默认值，无浮动</a:t>
            </a:r>
          </a:p>
        </p:txBody>
      </p:sp>
      <p:sp>
        <p:nvSpPr>
          <p:cNvPr id="6" name="圆角矩形标注 41"/>
          <p:cNvSpPr>
            <a:spLocks noChangeArrowheads="1"/>
          </p:cNvSpPr>
          <p:nvPr/>
        </p:nvSpPr>
        <p:spPr bwMode="auto">
          <a:xfrm>
            <a:off x="3816001" y="4830875"/>
            <a:ext cx="3090150" cy="642603"/>
          </a:xfrm>
          <a:prstGeom prst="wedgeRoundRectCallout">
            <a:avLst>
              <a:gd name="adj1" fmla="val -2694"/>
              <a:gd name="adj2" fmla="val -127032"/>
              <a:gd name="adj3" fmla="val 16667"/>
            </a:avLst>
          </a:prstGeom>
          <a:solidFill>
            <a:schemeClr val="bg1"/>
          </a:solidFill>
          <a:ln w="28575" algn="ctr">
            <a:solidFill>
              <a:srgbClr val="00B050"/>
            </a:solidFill>
            <a:round/>
          </a:ln>
        </p:spPr>
        <p:txBody>
          <a:bodyPr lIns="108850" tIns="54425" rIns="108850" bIns="54425"/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向父元素左侧紧靠</a:t>
            </a:r>
          </a:p>
        </p:txBody>
      </p:sp>
      <p:sp>
        <p:nvSpPr>
          <p:cNvPr id="7" name="圆角矩形标注 42"/>
          <p:cNvSpPr>
            <a:spLocks noChangeArrowheads="1"/>
          </p:cNvSpPr>
          <p:nvPr/>
        </p:nvSpPr>
        <p:spPr bwMode="auto">
          <a:xfrm>
            <a:off x="5561561" y="2728683"/>
            <a:ext cx="2885779" cy="617640"/>
          </a:xfrm>
          <a:prstGeom prst="wedgeRoundRectCallout">
            <a:avLst>
              <a:gd name="adj1" fmla="val -21341"/>
              <a:gd name="adj2" fmla="val 139045"/>
              <a:gd name="adj3" fmla="val 16667"/>
            </a:avLst>
          </a:prstGeom>
          <a:solidFill>
            <a:schemeClr val="bg1"/>
          </a:solidFill>
          <a:ln w="19050" algn="ctr">
            <a:solidFill>
              <a:srgbClr val="810284"/>
            </a:solidFill>
            <a:round/>
          </a:ln>
        </p:spPr>
        <p:txBody>
          <a:bodyPr lIns="108850" tIns="54425" rIns="108850" bIns="54425"/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向父元素右侧紧靠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456273" y="5705702"/>
            <a:ext cx="2606040" cy="47688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demo7-1-1.html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9095" y="5770880"/>
            <a:ext cx="8287385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http://www.w3school.com.cn/css/css_positioning_floating.asp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10" y="1085850"/>
            <a:ext cx="11306175" cy="4874895"/>
          </a:xfrm>
        </p:spPr>
        <p:txBody>
          <a:bodyPr>
            <a:normAutofit/>
          </a:bodyPr>
          <a:lstStyle/>
          <a:p>
            <a:r>
              <a:rPr lang="zh-CN" altLang="en-US" dirty="0"/>
              <a:t>浮动（</a:t>
            </a:r>
            <a:r>
              <a:rPr lang="en-US" altLang="zh-CN" dirty="0"/>
              <a:t>float</a:t>
            </a:r>
            <a:r>
              <a:rPr lang="zh-CN" altLang="en-US" dirty="0"/>
              <a:t>）注意事项</a:t>
            </a:r>
            <a:endParaRPr lang="en-US" altLang="zh-CN" dirty="0"/>
          </a:p>
          <a:p>
            <a:pPr lvl="1"/>
            <a:r>
              <a:rPr lang="zh-CN" altLang="en-US" dirty="0"/>
              <a:t>浮动元素距离父元素边框的位置，是该侧的父元素 </a:t>
            </a:r>
            <a:r>
              <a:rPr lang="en-US" altLang="zh-CN" dirty="0"/>
              <a:t>padding +</a:t>
            </a:r>
            <a:r>
              <a:rPr lang="zh-CN" altLang="en-US" dirty="0"/>
              <a:t>自身 </a:t>
            </a:r>
            <a:r>
              <a:rPr lang="en-US" altLang="zh-CN" dirty="0"/>
              <a:t>margin </a:t>
            </a:r>
            <a:r>
              <a:rPr lang="zh-CN" altLang="en-US" dirty="0"/>
              <a:t>的值</a:t>
            </a:r>
          </a:p>
          <a:p>
            <a:pPr lvl="1"/>
            <a:r>
              <a:rPr lang="zh-CN" altLang="en-US" dirty="0">
                <a:sym typeface="+mn-ea"/>
              </a:rPr>
              <a:t>通常不会超过父元素的边界</a:t>
            </a:r>
          </a:p>
          <a:p>
            <a:pPr lvl="1"/>
            <a:r>
              <a:rPr lang="zh-CN" altLang="en-US" dirty="0">
                <a:sym typeface="+mn-ea"/>
              </a:rPr>
              <a:t>浮动元素不会相互重叠</a:t>
            </a:r>
          </a:p>
          <a:p>
            <a:pPr lvl="1"/>
            <a:r>
              <a:rPr lang="zh-CN" altLang="en-US" dirty="0">
                <a:sym typeface="+mn-ea"/>
              </a:rPr>
              <a:t>不能上下浮动，通常只设一种浮动即可</a:t>
            </a:r>
          </a:p>
          <a:p>
            <a:pPr lvl="1"/>
            <a:r>
              <a:rPr lang="zh-CN" altLang="en-US" dirty="0">
                <a:sym typeface="+mn-ea"/>
              </a:rPr>
              <a:t>如果父元素宽度不够，浮动元素会另起一行显示</a:t>
            </a:r>
          </a:p>
          <a:p>
            <a:pPr marL="363855" lvl="1" indent="0">
              <a:buFont typeface="Wingdings" panose="05000000000000000000" charset="0"/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3456" y="1030375"/>
            <a:ext cx="1297044" cy="540800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练习：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1231265" y="2094230"/>
            <a:ext cx="10506710" cy="2670175"/>
            <a:chOff x="0" y="2650"/>
            <a:chExt cx="14400" cy="3424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739"/>
              <a:ext cx="14400" cy="33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矩形 5"/>
            <p:cNvSpPr/>
            <p:nvPr/>
          </p:nvSpPr>
          <p:spPr>
            <a:xfrm>
              <a:off x="125" y="2650"/>
              <a:ext cx="14250" cy="3425"/>
            </a:xfrm>
            <a:prstGeom prst="rect">
              <a:avLst/>
            </a:prstGeom>
            <a:noFill/>
            <a:ln w="44450" cmpd="sng">
              <a:solidFill>
                <a:srgbClr val="C0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9697573" y="5705702"/>
            <a:ext cx="2295525" cy="47688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demo7-2.html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浮动本意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>
                <a:sym typeface="+mn-ea"/>
              </a:rPr>
              <a:t>float</a:t>
            </a:r>
            <a:r>
              <a:rPr lang="zh-CN" altLang="en-US">
                <a:sym typeface="+mn-ea"/>
              </a:rPr>
              <a:t>的初衷 </a:t>
            </a:r>
            <a:r>
              <a:rPr>
                <a:sym typeface="+mn-ea"/>
              </a:rPr>
              <a:t>—— </a:t>
            </a:r>
            <a:r>
              <a:rPr lang="zh-CN" altLang="en-US" b="1">
                <a:solidFill>
                  <a:srgbClr val="FF0000"/>
                </a:solidFill>
                <a:sym typeface="+mn-ea"/>
              </a:rPr>
              <a:t>文字环绕图片</a:t>
            </a:r>
            <a:r>
              <a:rPr lang="zh-CN" altLang="en-US">
                <a:sym typeface="+mn-ea"/>
              </a:rPr>
              <a:t>效果</a:t>
            </a:r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  <a:p>
            <a:pPr marL="979170" lvl="2" indent="0">
              <a:buNone/>
            </a:pPr>
            <a:endParaRPr lang="en-US" altLang="zh-CN" dirty="0"/>
          </a:p>
        </p:txBody>
      </p:sp>
      <p:grpSp>
        <p:nvGrpSpPr>
          <p:cNvPr id="15" name="组合 14"/>
          <p:cNvGrpSpPr/>
          <p:nvPr/>
        </p:nvGrpSpPr>
        <p:grpSpPr>
          <a:xfrm>
            <a:off x="1318895" y="2510790"/>
            <a:ext cx="3745865" cy="1983105"/>
            <a:chOff x="997" y="7698"/>
            <a:chExt cx="5899" cy="3123"/>
          </a:xfrm>
        </p:grpSpPr>
        <p:sp>
          <p:nvSpPr>
            <p:cNvPr id="11" name="矩形 10"/>
            <p:cNvSpPr/>
            <p:nvPr/>
          </p:nvSpPr>
          <p:spPr>
            <a:xfrm>
              <a:off x="997" y="7698"/>
              <a:ext cx="5899" cy="3123"/>
            </a:xfrm>
            <a:prstGeom prst="rect">
              <a:avLst/>
            </a:prstGeom>
            <a:noFill/>
            <a:ln w="50800" cmpd="sng">
              <a:solidFill>
                <a:srgbClr val="FFC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2" name="图片 11" descr="3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59" y="7861"/>
              <a:ext cx="1561" cy="1603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997" y="9464"/>
              <a:ext cx="5899" cy="11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auto">
                <a:lnSpc>
                  <a:spcPct val="150000"/>
                </a:lnSpc>
              </a:pPr>
              <a:r>
                <a:rPr lang="zh-CN" altLang="en-US"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小狗很漂亮小狗很可爱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708140" y="2510790"/>
            <a:ext cx="3745230" cy="1983105"/>
            <a:chOff x="7360" y="7698"/>
            <a:chExt cx="5898" cy="3123"/>
          </a:xfrm>
        </p:grpSpPr>
        <p:grpSp>
          <p:nvGrpSpPr>
            <p:cNvPr id="16" name="组合 15"/>
            <p:cNvGrpSpPr/>
            <p:nvPr/>
          </p:nvGrpSpPr>
          <p:grpSpPr>
            <a:xfrm>
              <a:off x="7360" y="7698"/>
              <a:ext cx="5899" cy="3123"/>
              <a:chOff x="997" y="7698"/>
              <a:chExt cx="5899" cy="3123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997" y="7698"/>
                <a:ext cx="5899" cy="3123"/>
              </a:xfrm>
              <a:prstGeom prst="rect">
                <a:avLst/>
              </a:prstGeom>
              <a:noFill/>
              <a:ln w="50800" cmpd="sng">
                <a:solidFill>
                  <a:srgbClr val="FFC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8" name="图片 17" descr="3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59" y="7861"/>
                <a:ext cx="1561" cy="1603"/>
              </a:xfrm>
              <a:prstGeom prst="rect">
                <a:avLst/>
              </a:prstGeom>
            </p:spPr>
          </p:pic>
          <p:sp>
            <p:nvSpPr>
              <p:cNvPr id="19" name="文本框 18"/>
              <p:cNvSpPr txBox="1"/>
              <p:nvPr/>
            </p:nvSpPr>
            <p:spPr>
              <a:xfrm>
                <a:off x="2797" y="7861"/>
                <a:ext cx="3791" cy="216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zh-CN" altLang="en-US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小狗很漂亮小狗很可爱小狗</a:t>
                </a:r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7360" y="9669"/>
              <a:ext cx="5899" cy="11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auto">
                <a:lnSpc>
                  <a:spcPct val="150000"/>
                </a:lnSpc>
              </a:pPr>
              <a:r>
                <a:rPr lang="zh-CN" altLang="en-US"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很漂亮小狗很可爱小狗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396230" y="4871720"/>
            <a:ext cx="4296410" cy="1026795"/>
            <a:chOff x="3163" y="7854"/>
            <a:chExt cx="6766" cy="1617"/>
          </a:xfrm>
        </p:grpSpPr>
        <p:sp>
          <p:nvSpPr>
            <p:cNvPr id="141" name=" 141"/>
            <p:cNvSpPr/>
            <p:nvPr/>
          </p:nvSpPr>
          <p:spPr>
            <a:xfrm>
              <a:off x="3163" y="9015"/>
              <a:ext cx="6313" cy="456"/>
            </a:xfrm>
            <a:custGeom>
              <a:avLst/>
              <a:gdLst>
                <a:gd name="connsiteX0" fmla="*/ 4710315 w 7544313"/>
                <a:gd name="connsiteY0" fmla="*/ 0 h 5784389"/>
                <a:gd name="connsiteX1" fmla="*/ 5164538 w 7544313"/>
                <a:gd name="connsiteY1" fmla="*/ 188144 h 5784389"/>
                <a:gd name="connsiteX2" fmla="*/ 7343753 w 7544313"/>
                <a:gd name="connsiteY2" fmla="*/ 2367358 h 5784389"/>
                <a:gd name="connsiteX3" fmla="*/ 7428050 w 7544313"/>
                <a:gd name="connsiteY3" fmla="*/ 2469120 h 5784389"/>
                <a:gd name="connsiteX4" fmla="*/ 7438311 w 7544313"/>
                <a:gd name="connsiteY4" fmla="*/ 2487626 h 5784389"/>
                <a:gd name="connsiteX5" fmla="*/ 7479289 w 7544313"/>
                <a:gd name="connsiteY5" fmla="*/ 2563973 h 5784389"/>
                <a:gd name="connsiteX6" fmla="*/ 7544313 w 7544313"/>
                <a:gd name="connsiteY6" fmla="*/ 2891210 h 5784389"/>
                <a:gd name="connsiteX7" fmla="*/ 7479289 w 7544313"/>
                <a:gd name="connsiteY7" fmla="*/ 3218447 h 5784389"/>
                <a:gd name="connsiteX8" fmla="*/ 7454433 w 7544313"/>
                <a:gd name="connsiteY8" fmla="*/ 3276193 h 5784389"/>
                <a:gd name="connsiteX9" fmla="*/ 7421357 w 7544313"/>
                <a:gd name="connsiteY9" fmla="*/ 3318247 h 5784389"/>
                <a:gd name="connsiteX10" fmla="*/ 7325947 w 7544313"/>
                <a:gd name="connsiteY10" fmla="*/ 3417030 h 5784389"/>
                <a:gd name="connsiteX11" fmla="*/ 5146732 w 7544313"/>
                <a:gd name="connsiteY11" fmla="*/ 5596244 h 5784389"/>
                <a:gd name="connsiteX12" fmla="*/ 4238287 w 7544313"/>
                <a:gd name="connsiteY12" fmla="*/ 5596244 h 5784389"/>
                <a:gd name="connsiteX13" fmla="*/ 4238287 w 7544313"/>
                <a:gd name="connsiteY13" fmla="*/ 4687801 h 5784389"/>
                <a:gd name="connsiteX14" fmla="*/ 5378425 w 7544313"/>
                <a:gd name="connsiteY14" fmla="*/ 3547663 h 5784389"/>
                <a:gd name="connsiteX15" fmla="*/ 642367 w 7544313"/>
                <a:gd name="connsiteY15" fmla="*/ 3547663 h 5784389"/>
                <a:gd name="connsiteX16" fmla="*/ 0 w 7544313"/>
                <a:gd name="connsiteY16" fmla="*/ 2905296 h 5784389"/>
                <a:gd name="connsiteX17" fmla="*/ 642367 w 7544313"/>
                <a:gd name="connsiteY17" fmla="*/ 2262930 h 5784389"/>
                <a:gd name="connsiteX18" fmla="*/ 5422435 w 7544313"/>
                <a:gd name="connsiteY18" fmla="*/ 2262930 h 5784389"/>
                <a:gd name="connsiteX19" fmla="*/ 4256093 w 7544313"/>
                <a:gd name="connsiteY19" fmla="*/ 1096587 h 5784389"/>
                <a:gd name="connsiteX20" fmla="*/ 4256093 w 7544313"/>
                <a:gd name="connsiteY20" fmla="*/ 188144 h 5784389"/>
                <a:gd name="connsiteX21" fmla="*/ 4710315 w 7544313"/>
                <a:gd name="connsiteY21" fmla="*/ 0 h 578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544313" h="5784389">
                  <a:moveTo>
                    <a:pt x="4710315" y="0"/>
                  </a:moveTo>
                  <a:cubicBezTo>
                    <a:pt x="4874713" y="0"/>
                    <a:pt x="5039107" y="62713"/>
                    <a:pt x="5164538" y="188144"/>
                  </a:cubicBezTo>
                  <a:lnTo>
                    <a:pt x="7343753" y="2367358"/>
                  </a:lnTo>
                  <a:cubicBezTo>
                    <a:pt x="7375110" y="2398716"/>
                    <a:pt x="7403341" y="2432905"/>
                    <a:pt x="7428050" y="2469120"/>
                  </a:cubicBezTo>
                  <a:lnTo>
                    <a:pt x="7438311" y="2487626"/>
                  </a:lnTo>
                  <a:lnTo>
                    <a:pt x="7479289" y="2563973"/>
                  </a:lnTo>
                  <a:cubicBezTo>
                    <a:pt x="7520342" y="2657385"/>
                    <a:pt x="7544313" y="2769994"/>
                    <a:pt x="7544313" y="2891210"/>
                  </a:cubicBezTo>
                  <a:cubicBezTo>
                    <a:pt x="7544313" y="3012426"/>
                    <a:pt x="7520342" y="3125035"/>
                    <a:pt x="7479289" y="3218447"/>
                  </a:cubicBezTo>
                  <a:lnTo>
                    <a:pt x="7454433" y="3276193"/>
                  </a:lnTo>
                  <a:lnTo>
                    <a:pt x="7421357" y="3318247"/>
                  </a:lnTo>
                  <a:cubicBezTo>
                    <a:pt x="7391886" y="3351882"/>
                    <a:pt x="7357304" y="3385674"/>
                    <a:pt x="7325947" y="3417030"/>
                  </a:cubicBezTo>
                  <a:lnTo>
                    <a:pt x="5146732" y="5596244"/>
                  </a:lnTo>
                  <a:cubicBezTo>
                    <a:pt x="4895873" y="5847104"/>
                    <a:pt x="4489147" y="5847104"/>
                    <a:pt x="4238287" y="5596244"/>
                  </a:cubicBezTo>
                  <a:cubicBezTo>
                    <a:pt x="3987430" y="5345384"/>
                    <a:pt x="3987430" y="4938661"/>
                    <a:pt x="4238287" y="4687801"/>
                  </a:cubicBezTo>
                  <a:lnTo>
                    <a:pt x="5378425" y="3547663"/>
                  </a:lnTo>
                  <a:lnTo>
                    <a:pt x="642367" y="3547663"/>
                  </a:lnTo>
                  <a:cubicBezTo>
                    <a:pt x="287598" y="3547663"/>
                    <a:pt x="0" y="3260065"/>
                    <a:pt x="0" y="2905296"/>
                  </a:cubicBezTo>
                  <a:cubicBezTo>
                    <a:pt x="0" y="2550527"/>
                    <a:pt x="287598" y="2262930"/>
                    <a:pt x="642367" y="2262930"/>
                  </a:cubicBezTo>
                  <a:lnTo>
                    <a:pt x="5422435" y="2262930"/>
                  </a:lnTo>
                  <a:lnTo>
                    <a:pt x="4256093" y="1096587"/>
                  </a:lnTo>
                  <a:cubicBezTo>
                    <a:pt x="4005235" y="845727"/>
                    <a:pt x="4005235" y="439004"/>
                    <a:pt x="4256093" y="188144"/>
                  </a:cubicBezTo>
                  <a:cubicBezTo>
                    <a:pt x="4381524" y="62713"/>
                    <a:pt x="4545918" y="0"/>
                    <a:pt x="4710315" y="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329" y="7854"/>
              <a:ext cx="6600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auto">
                <a:lnSpc>
                  <a:spcPct val="150000"/>
                </a:lnSpc>
              </a:pPr>
              <a:r>
                <a:rPr lang="en-US" altLang="zh-CN" sz="280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img { float</a:t>
              </a:r>
              <a:r>
                <a:rPr lang="zh-CN" altLang="en-US" sz="280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80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left ; }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64895" y="5045075"/>
            <a:ext cx="5278120" cy="1000125"/>
          </a:xfrm>
          <a:prstGeom prst="rect">
            <a:avLst/>
          </a:prstGeom>
          <a:noFill/>
        </p:spPr>
        <p:txBody>
          <a:bodyPr wrap="square" lIns="108850" tIns="54425" rIns="108850" bIns="54425" rtlCol="0">
            <a:spAutoFit/>
          </a:bodyPr>
          <a:lstStyle/>
          <a:p>
            <a:pPr fontAlgn="auto">
              <a:spcBef>
                <a:spcPts val="600"/>
              </a:spcBef>
              <a:spcAft>
                <a:spcPts val="600"/>
              </a:spcAft>
            </a:pPr>
            <a:r>
              <a:rPr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&lt;img src="images/1.png"&gt;</a:t>
            </a:r>
          </a:p>
          <a:p>
            <a:pPr fontAlgn="auto">
              <a:spcBef>
                <a:spcPts val="600"/>
              </a:spcBef>
              <a:spcAft>
                <a:spcPts val="600"/>
              </a:spcAft>
            </a:pPr>
            <a:r>
              <a:rPr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&lt;p&gt;小狗很</a:t>
            </a:r>
            <a:r>
              <a:rPr 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漂亮</a:t>
            </a:r>
            <a:r>
              <a:rPr sz="2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....&lt;/p&gt;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浮动的影响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  <a:p>
            <a:pPr marL="979170" lvl="2" indent="0">
              <a:buNone/>
            </a:pPr>
            <a:endParaRPr lang="en-US" altLang="zh-CN" dirty="0"/>
          </a:p>
        </p:txBody>
      </p:sp>
      <p:grpSp>
        <p:nvGrpSpPr>
          <p:cNvPr id="10" name="组合 9"/>
          <p:cNvGrpSpPr/>
          <p:nvPr/>
        </p:nvGrpSpPr>
        <p:grpSpPr>
          <a:xfrm>
            <a:off x="1066165" y="949325"/>
            <a:ext cx="7785735" cy="1982470"/>
            <a:chOff x="997" y="7698"/>
            <a:chExt cx="12261" cy="3122"/>
          </a:xfrm>
        </p:grpSpPr>
        <p:grpSp>
          <p:nvGrpSpPr>
            <p:cNvPr id="4" name="组合 3"/>
            <p:cNvGrpSpPr/>
            <p:nvPr/>
          </p:nvGrpSpPr>
          <p:grpSpPr>
            <a:xfrm>
              <a:off x="997" y="7698"/>
              <a:ext cx="5899" cy="3123"/>
              <a:chOff x="997" y="7698"/>
              <a:chExt cx="5899" cy="3123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997" y="7698"/>
                <a:ext cx="5899" cy="3123"/>
              </a:xfrm>
              <a:prstGeom prst="rect">
                <a:avLst/>
              </a:prstGeom>
              <a:noFill/>
              <a:ln w="50800" cmpd="sng">
                <a:solidFill>
                  <a:srgbClr val="FFC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7" name="图片 6" descr="3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59" y="7861"/>
                <a:ext cx="1561" cy="1603"/>
              </a:xfrm>
              <a:prstGeom prst="rect">
                <a:avLst/>
              </a:prstGeom>
            </p:spPr>
          </p:pic>
          <p:sp>
            <p:nvSpPr>
              <p:cNvPr id="8" name="文本框 7"/>
              <p:cNvSpPr txBox="1"/>
              <p:nvPr/>
            </p:nvSpPr>
            <p:spPr>
              <a:xfrm>
                <a:off x="997" y="9464"/>
                <a:ext cx="5899" cy="115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zh-CN" altLang="en-US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小狗很漂亮小狗很可爱</a:t>
                </a: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7360" y="7698"/>
              <a:ext cx="5898" cy="3123"/>
              <a:chOff x="7360" y="7698"/>
              <a:chExt cx="5898" cy="3123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7360" y="7698"/>
                <a:ext cx="5899" cy="3123"/>
                <a:chOff x="997" y="7698"/>
                <a:chExt cx="5899" cy="3123"/>
              </a:xfrm>
            </p:grpSpPr>
            <p:sp>
              <p:nvSpPr>
                <p:cNvPr id="24" name="矩形 23"/>
                <p:cNvSpPr/>
                <p:nvPr/>
              </p:nvSpPr>
              <p:spPr>
                <a:xfrm>
                  <a:off x="997" y="7698"/>
                  <a:ext cx="5899" cy="3123"/>
                </a:xfrm>
                <a:prstGeom prst="rect">
                  <a:avLst/>
                </a:prstGeom>
                <a:noFill/>
                <a:ln w="50800" cmpd="sng">
                  <a:solidFill>
                    <a:srgbClr val="FFC000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5" name="图片 24" descr="33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159" y="7861"/>
                  <a:ext cx="1561" cy="1603"/>
                </a:xfrm>
                <a:prstGeom prst="rect">
                  <a:avLst/>
                </a:prstGeom>
              </p:spPr>
            </p:pic>
            <p:sp>
              <p:nvSpPr>
                <p:cNvPr id="26" name="文本框 25"/>
                <p:cNvSpPr txBox="1"/>
                <p:nvPr/>
              </p:nvSpPr>
              <p:spPr>
                <a:xfrm>
                  <a:off x="2797" y="7861"/>
                  <a:ext cx="3791" cy="2160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fontAlgn="auto">
                    <a:lnSpc>
                      <a:spcPct val="150000"/>
                    </a:lnSpc>
                  </a:pPr>
                  <a:r>
                    <a:rPr lang="zh-CN" altLang="en-US" sz="280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小狗很漂亮小狗很可爱小狗</a:t>
                  </a:r>
                </a:p>
              </p:txBody>
            </p:sp>
          </p:grpSp>
          <p:sp>
            <p:nvSpPr>
              <p:cNvPr id="27" name="文本框 26"/>
              <p:cNvSpPr txBox="1"/>
              <p:nvPr/>
            </p:nvSpPr>
            <p:spPr>
              <a:xfrm>
                <a:off x="7360" y="9669"/>
                <a:ext cx="5899" cy="115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zh-CN" altLang="en-US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很漂亮小狗很可爱小狗</a:t>
                </a: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163" y="8083"/>
              <a:ext cx="3932" cy="1152"/>
              <a:chOff x="3163" y="8083"/>
              <a:chExt cx="3932" cy="1152"/>
            </a:xfrm>
          </p:grpSpPr>
          <p:sp>
            <p:nvSpPr>
              <p:cNvPr id="29" name=" 141"/>
              <p:cNvSpPr/>
              <p:nvPr/>
            </p:nvSpPr>
            <p:spPr>
              <a:xfrm>
                <a:off x="3163" y="9015"/>
                <a:ext cx="3932" cy="220"/>
              </a:xfrm>
              <a:custGeom>
                <a:avLst/>
                <a:gdLst>
                  <a:gd name="connsiteX0" fmla="*/ 4710315 w 7544313"/>
                  <a:gd name="connsiteY0" fmla="*/ 0 h 5784389"/>
                  <a:gd name="connsiteX1" fmla="*/ 5164538 w 7544313"/>
                  <a:gd name="connsiteY1" fmla="*/ 188144 h 5784389"/>
                  <a:gd name="connsiteX2" fmla="*/ 7343753 w 7544313"/>
                  <a:gd name="connsiteY2" fmla="*/ 2367358 h 5784389"/>
                  <a:gd name="connsiteX3" fmla="*/ 7428050 w 7544313"/>
                  <a:gd name="connsiteY3" fmla="*/ 2469120 h 5784389"/>
                  <a:gd name="connsiteX4" fmla="*/ 7438311 w 7544313"/>
                  <a:gd name="connsiteY4" fmla="*/ 2487626 h 5784389"/>
                  <a:gd name="connsiteX5" fmla="*/ 7479289 w 7544313"/>
                  <a:gd name="connsiteY5" fmla="*/ 2563973 h 5784389"/>
                  <a:gd name="connsiteX6" fmla="*/ 7544313 w 7544313"/>
                  <a:gd name="connsiteY6" fmla="*/ 2891210 h 5784389"/>
                  <a:gd name="connsiteX7" fmla="*/ 7479289 w 7544313"/>
                  <a:gd name="connsiteY7" fmla="*/ 3218447 h 5784389"/>
                  <a:gd name="connsiteX8" fmla="*/ 7454433 w 7544313"/>
                  <a:gd name="connsiteY8" fmla="*/ 3276193 h 5784389"/>
                  <a:gd name="connsiteX9" fmla="*/ 7421357 w 7544313"/>
                  <a:gd name="connsiteY9" fmla="*/ 3318247 h 5784389"/>
                  <a:gd name="connsiteX10" fmla="*/ 7325947 w 7544313"/>
                  <a:gd name="connsiteY10" fmla="*/ 3417030 h 5784389"/>
                  <a:gd name="connsiteX11" fmla="*/ 5146732 w 7544313"/>
                  <a:gd name="connsiteY11" fmla="*/ 5596244 h 5784389"/>
                  <a:gd name="connsiteX12" fmla="*/ 4238287 w 7544313"/>
                  <a:gd name="connsiteY12" fmla="*/ 5596244 h 5784389"/>
                  <a:gd name="connsiteX13" fmla="*/ 4238287 w 7544313"/>
                  <a:gd name="connsiteY13" fmla="*/ 4687801 h 5784389"/>
                  <a:gd name="connsiteX14" fmla="*/ 5378425 w 7544313"/>
                  <a:gd name="connsiteY14" fmla="*/ 3547663 h 5784389"/>
                  <a:gd name="connsiteX15" fmla="*/ 642367 w 7544313"/>
                  <a:gd name="connsiteY15" fmla="*/ 3547663 h 5784389"/>
                  <a:gd name="connsiteX16" fmla="*/ 0 w 7544313"/>
                  <a:gd name="connsiteY16" fmla="*/ 2905296 h 5784389"/>
                  <a:gd name="connsiteX17" fmla="*/ 642367 w 7544313"/>
                  <a:gd name="connsiteY17" fmla="*/ 2262930 h 5784389"/>
                  <a:gd name="connsiteX18" fmla="*/ 5422435 w 7544313"/>
                  <a:gd name="connsiteY18" fmla="*/ 2262930 h 5784389"/>
                  <a:gd name="connsiteX19" fmla="*/ 4256093 w 7544313"/>
                  <a:gd name="connsiteY19" fmla="*/ 1096587 h 5784389"/>
                  <a:gd name="connsiteX20" fmla="*/ 4256093 w 7544313"/>
                  <a:gd name="connsiteY20" fmla="*/ 188144 h 5784389"/>
                  <a:gd name="connsiteX21" fmla="*/ 4710315 w 7544313"/>
                  <a:gd name="connsiteY21" fmla="*/ 0 h 5784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544313" h="5784389">
                    <a:moveTo>
                      <a:pt x="4710315" y="0"/>
                    </a:moveTo>
                    <a:cubicBezTo>
                      <a:pt x="4874713" y="0"/>
                      <a:pt x="5039107" y="62713"/>
                      <a:pt x="5164538" y="188144"/>
                    </a:cubicBezTo>
                    <a:lnTo>
                      <a:pt x="7343753" y="2367358"/>
                    </a:lnTo>
                    <a:cubicBezTo>
                      <a:pt x="7375110" y="2398716"/>
                      <a:pt x="7403341" y="2432905"/>
                      <a:pt x="7428050" y="2469120"/>
                    </a:cubicBezTo>
                    <a:lnTo>
                      <a:pt x="7438311" y="2487626"/>
                    </a:lnTo>
                    <a:lnTo>
                      <a:pt x="7479289" y="2563973"/>
                    </a:lnTo>
                    <a:cubicBezTo>
                      <a:pt x="7520342" y="2657385"/>
                      <a:pt x="7544313" y="2769994"/>
                      <a:pt x="7544313" y="2891210"/>
                    </a:cubicBezTo>
                    <a:cubicBezTo>
                      <a:pt x="7544313" y="3012426"/>
                      <a:pt x="7520342" y="3125035"/>
                      <a:pt x="7479289" y="3218447"/>
                    </a:cubicBezTo>
                    <a:lnTo>
                      <a:pt x="7454433" y="3276193"/>
                    </a:lnTo>
                    <a:lnTo>
                      <a:pt x="7421357" y="3318247"/>
                    </a:lnTo>
                    <a:cubicBezTo>
                      <a:pt x="7391886" y="3351882"/>
                      <a:pt x="7357304" y="3385674"/>
                      <a:pt x="7325947" y="3417030"/>
                    </a:cubicBezTo>
                    <a:lnTo>
                      <a:pt x="5146732" y="5596244"/>
                    </a:lnTo>
                    <a:cubicBezTo>
                      <a:pt x="4895873" y="5847104"/>
                      <a:pt x="4489147" y="5847104"/>
                      <a:pt x="4238287" y="5596244"/>
                    </a:cubicBezTo>
                    <a:cubicBezTo>
                      <a:pt x="3987430" y="5345384"/>
                      <a:pt x="3987430" y="4938661"/>
                      <a:pt x="4238287" y="4687801"/>
                    </a:cubicBezTo>
                    <a:lnTo>
                      <a:pt x="5378425" y="3547663"/>
                    </a:lnTo>
                    <a:lnTo>
                      <a:pt x="642367" y="3547663"/>
                    </a:lnTo>
                    <a:cubicBezTo>
                      <a:pt x="287598" y="3547663"/>
                      <a:pt x="0" y="3260065"/>
                      <a:pt x="0" y="2905296"/>
                    </a:cubicBezTo>
                    <a:cubicBezTo>
                      <a:pt x="0" y="2550527"/>
                      <a:pt x="287598" y="2262930"/>
                      <a:pt x="642367" y="2262930"/>
                    </a:cubicBezTo>
                    <a:lnTo>
                      <a:pt x="5422435" y="2262930"/>
                    </a:lnTo>
                    <a:lnTo>
                      <a:pt x="4256093" y="1096587"/>
                    </a:lnTo>
                    <a:cubicBezTo>
                      <a:pt x="4005235" y="845727"/>
                      <a:pt x="4005235" y="439004"/>
                      <a:pt x="4256093" y="188144"/>
                    </a:cubicBezTo>
                    <a:cubicBezTo>
                      <a:pt x="4381524" y="62713"/>
                      <a:pt x="4545918" y="0"/>
                      <a:pt x="4710315" y="0"/>
                    </a:cubicBezTo>
                    <a:close/>
                  </a:path>
                </a:pathLst>
              </a:cu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3385" y="8083"/>
                <a:ext cx="3710" cy="115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en-US" altLang="zh-CN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float</a:t>
                </a:r>
                <a:r>
                  <a:rPr lang="zh-CN" altLang="en-US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：</a:t>
                </a:r>
                <a:r>
                  <a:rPr lang="en-US" altLang="zh-CN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left ;</a:t>
                </a: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1066165" y="946785"/>
            <a:ext cx="7786370" cy="1983105"/>
            <a:chOff x="997" y="7698"/>
            <a:chExt cx="12262" cy="3123"/>
          </a:xfrm>
        </p:grpSpPr>
        <p:grpSp>
          <p:nvGrpSpPr>
            <p:cNvPr id="32" name="组合 31"/>
            <p:cNvGrpSpPr/>
            <p:nvPr/>
          </p:nvGrpSpPr>
          <p:grpSpPr>
            <a:xfrm>
              <a:off x="997" y="7698"/>
              <a:ext cx="5899" cy="3123"/>
              <a:chOff x="997" y="7698"/>
              <a:chExt cx="5899" cy="3123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997" y="7698"/>
                <a:ext cx="5899" cy="3123"/>
              </a:xfrm>
              <a:prstGeom prst="rect">
                <a:avLst/>
              </a:prstGeom>
              <a:noFill/>
              <a:ln w="50800" cmpd="sng">
                <a:solidFill>
                  <a:srgbClr val="FFC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4" name="图片 33" descr="3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59" y="7861"/>
                <a:ext cx="1561" cy="1603"/>
              </a:xfrm>
              <a:prstGeom prst="rect">
                <a:avLst/>
              </a:prstGeom>
            </p:spPr>
          </p:pic>
          <p:sp>
            <p:nvSpPr>
              <p:cNvPr id="35" name="文本框 34"/>
              <p:cNvSpPr txBox="1"/>
              <p:nvPr/>
            </p:nvSpPr>
            <p:spPr>
              <a:xfrm>
                <a:off x="997" y="9464"/>
                <a:ext cx="5899" cy="115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zh-CN" altLang="en-US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小狗很漂亮</a:t>
                </a: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7360" y="7698"/>
              <a:ext cx="5899" cy="1766"/>
              <a:chOff x="997" y="7698"/>
              <a:chExt cx="5899" cy="1766"/>
            </a:xfrm>
          </p:grpSpPr>
          <p:sp>
            <p:nvSpPr>
              <p:cNvPr id="37" name="矩形 36"/>
              <p:cNvSpPr/>
              <p:nvPr/>
            </p:nvSpPr>
            <p:spPr>
              <a:xfrm>
                <a:off x="997" y="7698"/>
                <a:ext cx="5899" cy="1537"/>
              </a:xfrm>
              <a:prstGeom prst="rect">
                <a:avLst/>
              </a:prstGeom>
              <a:noFill/>
              <a:ln w="50800" cmpd="sng">
                <a:solidFill>
                  <a:srgbClr val="FFC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8" name="图片 37" descr="3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59" y="7861"/>
                <a:ext cx="1561" cy="1603"/>
              </a:xfrm>
              <a:prstGeom prst="rect">
                <a:avLst/>
              </a:prstGeom>
            </p:spPr>
          </p:pic>
          <p:sp>
            <p:nvSpPr>
              <p:cNvPr id="39" name="文本框 38"/>
              <p:cNvSpPr txBox="1"/>
              <p:nvPr/>
            </p:nvSpPr>
            <p:spPr>
              <a:xfrm>
                <a:off x="2797" y="7861"/>
                <a:ext cx="3791" cy="115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zh-CN" altLang="en-US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小狗很漂亮</a:t>
                </a: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3163" y="8083"/>
              <a:ext cx="3932" cy="1152"/>
              <a:chOff x="3163" y="8083"/>
              <a:chExt cx="3932" cy="1152"/>
            </a:xfrm>
          </p:grpSpPr>
          <p:sp>
            <p:nvSpPr>
              <p:cNvPr id="41" name=" 141"/>
              <p:cNvSpPr/>
              <p:nvPr/>
            </p:nvSpPr>
            <p:spPr>
              <a:xfrm>
                <a:off x="3163" y="9015"/>
                <a:ext cx="3932" cy="220"/>
              </a:xfrm>
              <a:custGeom>
                <a:avLst/>
                <a:gdLst>
                  <a:gd name="connsiteX0" fmla="*/ 4710315 w 7544313"/>
                  <a:gd name="connsiteY0" fmla="*/ 0 h 5784389"/>
                  <a:gd name="connsiteX1" fmla="*/ 5164538 w 7544313"/>
                  <a:gd name="connsiteY1" fmla="*/ 188144 h 5784389"/>
                  <a:gd name="connsiteX2" fmla="*/ 7343753 w 7544313"/>
                  <a:gd name="connsiteY2" fmla="*/ 2367358 h 5784389"/>
                  <a:gd name="connsiteX3" fmla="*/ 7428050 w 7544313"/>
                  <a:gd name="connsiteY3" fmla="*/ 2469120 h 5784389"/>
                  <a:gd name="connsiteX4" fmla="*/ 7438311 w 7544313"/>
                  <a:gd name="connsiteY4" fmla="*/ 2487626 h 5784389"/>
                  <a:gd name="connsiteX5" fmla="*/ 7479289 w 7544313"/>
                  <a:gd name="connsiteY5" fmla="*/ 2563973 h 5784389"/>
                  <a:gd name="connsiteX6" fmla="*/ 7544313 w 7544313"/>
                  <a:gd name="connsiteY6" fmla="*/ 2891210 h 5784389"/>
                  <a:gd name="connsiteX7" fmla="*/ 7479289 w 7544313"/>
                  <a:gd name="connsiteY7" fmla="*/ 3218447 h 5784389"/>
                  <a:gd name="connsiteX8" fmla="*/ 7454433 w 7544313"/>
                  <a:gd name="connsiteY8" fmla="*/ 3276193 h 5784389"/>
                  <a:gd name="connsiteX9" fmla="*/ 7421357 w 7544313"/>
                  <a:gd name="connsiteY9" fmla="*/ 3318247 h 5784389"/>
                  <a:gd name="connsiteX10" fmla="*/ 7325947 w 7544313"/>
                  <a:gd name="connsiteY10" fmla="*/ 3417030 h 5784389"/>
                  <a:gd name="connsiteX11" fmla="*/ 5146732 w 7544313"/>
                  <a:gd name="connsiteY11" fmla="*/ 5596244 h 5784389"/>
                  <a:gd name="connsiteX12" fmla="*/ 4238287 w 7544313"/>
                  <a:gd name="connsiteY12" fmla="*/ 5596244 h 5784389"/>
                  <a:gd name="connsiteX13" fmla="*/ 4238287 w 7544313"/>
                  <a:gd name="connsiteY13" fmla="*/ 4687801 h 5784389"/>
                  <a:gd name="connsiteX14" fmla="*/ 5378425 w 7544313"/>
                  <a:gd name="connsiteY14" fmla="*/ 3547663 h 5784389"/>
                  <a:gd name="connsiteX15" fmla="*/ 642367 w 7544313"/>
                  <a:gd name="connsiteY15" fmla="*/ 3547663 h 5784389"/>
                  <a:gd name="connsiteX16" fmla="*/ 0 w 7544313"/>
                  <a:gd name="connsiteY16" fmla="*/ 2905296 h 5784389"/>
                  <a:gd name="connsiteX17" fmla="*/ 642367 w 7544313"/>
                  <a:gd name="connsiteY17" fmla="*/ 2262930 h 5784389"/>
                  <a:gd name="connsiteX18" fmla="*/ 5422435 w 7544313"/>
                  <a:gd name="connsiteY18" fmla="*/ 2262930 h 5784389"/>
                  <a:gd name="connsiteX19" fmla="*/ 4256093 w 7544313"/>
                  <a:gd name="connsiteY19" fmla="*/ 1096587 h 5784389"/>
                  <a:gd name="connsiteX20" fmla="*/ 4256093 w 7544313"/>
                  <a:gd name="connsiteY20" fmla="*/ 188144 h 5784389"/>
                  <a:gd name="connsiteX21" fmla="*/ 4710315 w 7544313"/>
                  <a:gd name="connsiteY21" fmla="*/ 0 h 5784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544313" h="5784389">
                    <a:moveTo>
                      <a:pt x="4710315" y="0"/>
                    </a:moveTo>
                    <a:cubicBezTo>
                      <a:pt x="4874713" y="0"/>
                      <a:pt x="5039107" y="62713"/>
                      <a:pt x="5164538" y="188144"/>
                    </a:cubicBezTo>
                    <a:lnTo>
                      <a:pt x="7343753" y="2367358"/>
                    </a:lnTo>
                    <a:cubicBezTo>
                      <a:pt x="7375110" y="2398716"/>
                      <a:pt x="7403341" y="2432905"/>
                      <a:pt x="7428050" y="2469120"/>
                    </a:cubicBezTo>
                    <a:lnTo>
                      <a:pt x="7438311" y="2487626"/>
                    </a:lnTo>
                    <a:lnTo>
                      <a:pt x="7479289" y="2563973"/>
                    </a:lnTo>
                    <a:cubicBezTo>
                      <a:pt x="7520342" y="2657385"/>
                      <a:pt x="7544313" y="2769994"/>
                      <a:pt x="7544313" y="2891210"/>
                    </a:cubicBezTo>
                    <a:cubicBezTo>
                      <a:pt x="7544313" y="3012426"/>
                      <a:pt x="7520342" y="3125035"/>
                      <a:pt x="7479289" y="3218447"/>
                    </a:cubicBezTo>
                    <a:lnTo>
                      <a:pt x="7454433" y="3276193"/>
                    </a:lnTo>
                    <a:lnTo>
                      <a:pt x="7421357" y="3318247"/>
                    </a:lnTo>
                    <a:cubicBezTo>
                      <a:pt x="7391886" y="3351882"/>
                      <a:pt x="7357304" y="3385674"/>
                      <a:pt x="7325947" y="3417030"/>
                    </a:cubicBezTo>
                    <a:lnTo>
                      <a:pt x="5146732" y="5596244"/>
                    </a:lnTo>
                    <a:cubicBezTo>
                      <a:pt x="4895873" y="5847104"/>
                      <a:pt x="4489147" y="5847104"/>
                      <a:pt x="4238287" y="5596244"/>
                    </a:cubicBezTo>
                    <a:cubicBezTo>
                      <a:pt x="3987430" y="5345384"/>
                      <a:pt x="3987430" y="4938661"/>
                      <a:pt x="4238287" y="4687801"/>
                    </a:cubicBezTo>
                    <a:lnTo>
                      <a:pt x="5378425" y="3547663"/>
                    </a:lnTo>
                    <a:lnTo>
                      <a:pt x="642367" y="3547663"/>
                    </a:lnTo>
                    <a:cubicBezTo>
                      <a:pt x="287598" y="3547663"/>
                      <a:pt x="0" y="3260065"/>
                      <a:pt x="0" y="2905296"/>
                    </a:cubicBezTo>
                    <a:cubicBezTo>
                      <a:pt x="0" y="2550527"/>
                      <a:pt x="287598" y="2262930"/>
                      <a:pt x="642367" y="2262930"/>
                    </a:cubicBezTo>
                    <a:lnTo>
                      <a:pt x="5422435" y="2262930"/>
                    </a:lnTo>
                    <a:lnTo>
                      <a:pt x="4256093" y="1096587"/>
                    </a:lnTo>
                    <a:cubicBezTo>
                      <a:pt x="4005235" y="845727"/>
                      <a:pt x="4005235" y="439004"/>
                      <a:pt x="4256093" y="188144"/>
                    </a:cubicBezTo>
                    <a:cubicBezTo>
                      <a:pt x="4381524" y="62713"/>
                      <a:pt x="4545918" y="0"/>
                      <a:pt x="4710315" y="0"/>
                    </a:cubicBezTo>
                    <a:close/>
                  </a:path>
                </a:pathLst>
              </a:cu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3385" y="8083"/>
                <a:ext cx="3710" cy="115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en-US" altLang="zh-CN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float</a:t>
                </a:r>
                <a:r>
                  <a:rPr lang="zh-CN" altLang="en-US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：</a:t>
                </a:r>
                <a:r>
                  <a:rPr lang="en-US" altLang="zh-CN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left ;</a:t>
                </a:r>
              </a:p>
            </p:txBody>
          </p:sp>
        </p:grpSp>
      </p:grpSp>
      <p:sp>
        <p:nvSpPr>
          <p:cNvPr id="56" name="内容占位符 2"/>
          <p:cNvSpPr>
            <a:spLocks noGrp="1"/>
          </p:cNvSpPr>
          <p:nvPr/>
        </p:nvSpPr>
        <p:spPr>
          <a:xfrm>
            <a:off x="765895" y="1213137"/>
            <a:ext cx="11106646" cy="4875092"/>
          </a:xfrm>
          <a:prstGeom prst="rect">
            <a:avLst/>
          </a:prstGeom>
        </p:spPr>
        <p:txBody>
          <a:bodyPr vert="horz" lIns="108850" tIns="54425" rIns="108850" bIns="54425" rtlCol="0">
            <a:normAutofit/>
          </a:bodyPr>
          <a:lstStyle>
            <a:lvl1pPr marL="272415" indent="-381635" algn="l" defTabSz="108839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 kumimoji="0" lang="en-US" altLang="zh-CN" sz="2800" b="0" i="0" u="none" strike="noStrike" kern="0" cap="none" spc="0" normalizeH="0" baseline="0" noProof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defRPr>
            </a:lvl1pPr>
            <a:lvl2pPr marL="853440" indent="-381635" algn="l" defTabSz="108839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216660" indent="-237490" algn="l" defTabSz="1088390" rtl="0" eaLnBrk="1" fontAlgn="auto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32585" indent="0" algn="l" defTabSz="1088390" rtl="0" eaLnBrk="1" latinLnBrk="0" hangingPunct="1">
              <a:lnSpc>
                <a:spcPct val="150000"/>
              </a:lnSpc>
              <a:spcBef>
                <a:spcPts val="595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449195" indent="-272415" algn="l" defTabSz="1088390" rtl="0" eaLnBrk="1" latinLnBrk="0" hangingPunct="1">
              <a:lnSpc>
                <a:spcPct val="150000"/>
              </a:lnSpc>
              <a:spcBef>
                <a:spcPts val="59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993390" indent="-272415" algn="l" defTabSz="1088390" rtl="0" eaLnBrk="1" latinLnBrk="0" hangingPunct="1">
              <a:lnSpc>
                <a:spcPct val="90000"/>
              </a:lnSpc>
              <a:spcBef>
                <a:spcPts val="59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585" indent="-272415" algn="l" defTabSz="1088390" rtl="0" eaLnBrk="1" latinLnBrk="0" hangingPunct="1">
              <a:lnSpc>
                <a:spcPct val="90000"/>
              </a:lnSpc>
              <a:spcBef>
                <a:spcPts val="59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1780" indent="-272415" algn="l" defTabSz="1088390" rtl="0" eaLnBrk="1" latinLnBrk="0" hangingPunct="1">
              <a:lnSpc>
                <a:spcPct val="90000"/>
              </a:lnSpc>
              <a:spcBef>
                <a:spcPts val="59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5975" indent="-272415" algn="l" defTabSz="1088390" rtl="0" eaLnBrk="1" latinLnBrk="0" hangingPunct="1">
              <a:lnSpc>
                <a:spcPct val="90000"/>
              </a:lnSpc>
              <a:spcBef>
                <a:spcPts val="59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>
              <a:sym typeface="+mn-ea"/>
            </a:endParaRPr>
          </a:p>
          <a:p>
            <a:endParaRPr>
              <a:sym typeface="+mn-ea"/>
            </a:endParaRPr>
          </a:p>
          <a:p>
            <a:endParaRPr>
              <a:sym typeface="+mn-ea"/>
            </a:endParaRPr>
          </a:p>
          <a:p>
            <a:r>
              <a:rPr lang="zh-CN" altLang="en-US">
                <a:sym typeface="+mn-ea"/>
              </a:rPr>
              <a:t>浮动的影响</a:t>
            </a:r>
          </a:p>
          <a:p>
            <a:pPr lvl="1"/>
            <a:r>
              <a:rPr lang="zh-CN" altLang="en-US">
                <a:sym typeface="+mn-ea"/>
              </a:rPr>
              <a:t>元素重叠</a:t>
            </a:r>
          </a:p>
          <a:p>
            <a:pPr lvl="1"/>
            <a:r>
              <a:rPr lang="zh-CN" altLang="en-US" b="1">
                <a:solidFill>
                  <a:srgbClr val="C00000"/>
                </a:solidFill>
                <a:sym typeface="+mn-ea"/>
              </a:rPr>
              <a:t>父</a:t>
            </a:r>
            <a:r>
              <a:rPr lang="zh-CN" altLang="en-US">
                <a:sym typeface="+mn-ea"/>
              </a:rPr>
              <a:t>元素高度塌陷</a:t>
            </a:r>
          </a:p>
          <a:p>
            <a:endParaRPr lang="zh-CN" altLang="en-US" dirty="0"/>
          </a:p>
          <a:p>
            <a:pPr marL="979170" lvl="2" indent="0">
              <a:buNone/>
            </a:pPr>
            <a:endParaRPr lang="en-US" altLang="zh-CN" dirty="0"/>
          </a:p>
        </p:txBody>
      </p:sp>
      <p:sp>
        <p:nvSpPr>
          <p:cNvPr id="57" name="TextBox 7"/>
          <p:cNvSpPr txBox="1"/>
          <p:nvPr/>
        </p:nvSpPr>
        <p:spPr>
          <a:xfrm>
            <a:off x="9697573" y="5705702"/>
            <a:ext cx="2295525" cy="47688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demo7-3.html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清除浮动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清除浮动 </a:t>
            </a:r>
            <a:r>
              <a:rPr lang="en-US" altLang="zh-CN" dirty="0"/>
              <a:t>—— 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父元素</a:t>
            </a:r>
            <a:r>
              <a:rPr lang="zh-CN" altLang="en-US">
                <a:sym typeface="+mn-ea"/>
              </a:rPr>
              <a:t>设置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固定的高度</a:t>
            </a:r>
            <a:endParaRPr lang="en-US" altLang="zh-CN" dirty="0"/>
          </a:p>
        </p:txBody>
      </p:sp>
      <p:grpSp>
        <p:nvGrpSpPr>
          <p:cNvPr id="52" name="组合 51"/>
          <p:cNvGrpSpPr/>
          <p:nvPr/>
        </p:nvGrpSpPr>
        <p:grpSpPr>
          <a:xfrm>
            <a:off x="1315085" y="3357245"/>
            <a:ext cx="9048750" cy="1996440"/>
            <a:chOff x="652" y="4819"/>
            <a:chExt cx="14250" cy="3144"/>
          </a:xfrm>
        </p:grpSpPr>
        <p:grpSp>
          <p:nvGrpSpPr>
            <p:cNvPr id="5" name="组合 4"/>
            <p:cNvGrpSpPr/>
            <p:nvPr/>
          </p:nvGrpSpPr>
          <p:grpSpPr>
            <a:xfrm>
              <a:off x="652" y="4819"/>
              <a:ext cx="12262" cy="3124"/>
              <a:chOff x="997" y="7698"/>
              <a:chExt cx="12262" cy="3124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997" y="7698"/>
                <a:ext cx="5899" cy="3123"/>
                <a:chOff x="997" y="7698"/>
                <a:chExt cx="5899" cy="3123"/>
              </a:xfrm>
            </p:grpSpPr>
            <p:sp>
              <p:nvSpPr>
                <p:cNvPr id="7" name="矩形 6"/>
                <p:cNvSpPr/>
                <p:nvPr/>
              </p:nvSpPr>
              <p:spPr>
                <a:xfrm>
                  <a:off x="997" y="7698"/>
                  <a:ext cx="5899" cy="3123"/>
                </a:xfrm>
                <a:prstGeom prst="rect">
                  <a:avLst/>
                </a:prstGeom>
                <a:noFill/>
                <a:ln w="50800" cmpd="sng">
                  <a:solidFill>
                    <a:srgbClr val="FFC000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8" name="图片 7" descr="33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159" y="7861"/>
                  <a:ext cx="1561" cy="1603"/>
                </a:xfrm>
                <a:prstGeom prst="rect">
                  <a:avLst/>
                </a:prstGeom>
              </p:spPr>
            </p:pic>
            <p:sp>
              <p:nvSpPr>
                <p:cNvPr id="9" name="文本框 8"/>
                <p:cNvSpPr txBox="1"/>
                <p:nvPr/>
              </p:nvSpPr>
              <p:spPr>
                <a:xfrm>
                  <a:off x="997" y="9464"/>
                  <a:ext cx="5899" cy="115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fontAlgn="auto">
                    <a:lnSpc>
                      <a:spcPct val="150000"/>
                    </a:lnSpc>
                  </a:pPr>
                  <a:r>
                    <a:rPr lang="zh-CN" altLang="en-US" sz="280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小狗很漂亮</a:t>
                  </a:r>
                </a:p>
              </p:txBody>
            </p:sp>
          </p:grpSp>
          <p:grpSp>
            <p:nvGrpSpPr>
              <p:cNvPr id="29" name="组合 28"/>
              <p:cNvGrpSpPr/>
              <p:nvPr/>
            </p:nvGrpSpPr>
            <p:grpSpPr>
              <a:xfrm>
                <a:off x="7360" y="7698"/>
                <a:ext cx="5899" cy="3124"/>
                <a:chOff x="997" y="7698"/>
                <a:chExt cx="5899" cy="3124"/>
              </a:xfrm>
            </p:grpSpPr>
            <p:sp>
              <p:nvSpPr>
                <p:cNvPr id="34" name="矩形 33"/>
                <p:cNvSpPr/>
                <p:nvPr/>
              </p:nvSpPr>
              <p:spPr>
                <a:xfrm>
                  <a:off x="997" y="7698"/>
                  <a:ext cx="5899" cy="3124"/>
                </a:xfrm>
                <a:prstGeom prst="rect">
                  <a:avLst/>
                </a:prstGeom>
                <a:noFill/>
                <a:ln w="50800" cmpd="sng">
                  <a:solidFill>
                    <a:srgbClr val="FFC000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39" name="图片 38" descr="33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159" y="7861"/>
                  <a:ext cx="1561" cy="1603"/>
                </a:xfrm>
                <a:prstGeom prst="rect">
                  <a:avLst/>
                </a:prstGeom>
              </p:spPr>
            </p:pic>
            <p:sp>
              <p:nvSpPr>
                <p:cNvPr id="41" name="文本框 40"/>
                <p:cNvSpPr txBox="1"/>
                <p:nvPr/>
              </p:nvSpPr>
              <p:spPr>
                <a:xfrm>
                  <a:off x="2797" y="7861"/>
                  <a:ext cx="3791" cy="115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fontAlgn="auto">
                    <a:lnSpc>
                      <a:spcPct val="150000"/>
                    </a:lnSpc>
                  </a:pPr>
                  <a:r>
                    <a:rPr lang="zh-CN" altLang="en-US" sz="280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小狗很漂亮</a:t>
                  </a:r>
                </a:p>
              </p:txBody>
            </p:sp>
          </p:grpSp>
          <p:grpSp>
            <p:nvGrpSpPr>
              <p:cNvPr id="42" name="组合 41"/>
              <p:cNvGrpSpPr/>
              <p:nvPr/>
            </p:nvGrpSpPr>
            <p:grpSpPr>
              <a:xfrm>
                <a:off x="3163" y="8083"/>
                <a:ext cx="3932" cy="1152"/>
                <a:chOff x="3163" y="8083"/>
                <a:chExt cx="3932" cy="1152"/>
              </a:xfrm>
            </p:grpSpPr>
            <p:sp>
              <p:nvSpPr>
                <p:cNvPr id="43" name=" 141"/>
                <p:cNvSpPr/>
                <p:nvPr/>
              </p:nvSpPr>
              <p:spPr>
                <a:xfrm>
                  <a:off x="3163" y="9015"/>
                  <a:ext cx="3932" cy="220"/>
                </a:xfrm>
                <a:custGeom>
                  <a:avLst/>
                  <a:gdLst>
                    <a:gd name="connsiteX0" fmla="*/ 4710315 w 7544313"/>
                    <a:gd name="connsiteY0" fmla="*/ 0 h 5784389"/>
                    <a:gd name="connsiteX1" fmla="*/ 5164538 w 7544313"/>
                    <a:gd name="connsiteY1" fmla="*/ 188144 h 5784389"/>
                    <a:gd name="connsiteX2" fmla="*/ 7343753 w 7544313"/>
                    <a:gd name="connsiteY2" fmla="*/ 2367358 h 5784389"/>
                    <a:gd name="connsiteX3" fmla="*/ 7428050 w 7544313"/>
                    <a:gd name="connsiteY3" fmla="*/ 2469120 h 5784389"/>
                    <a:gd name="connsiteX4" fmla="*/ 7438311 w 7544313"/>
                    <a:gd name="connsiteY4" fmla="*/ 2487626 h 5784389"/>
                    <a:gd name="connsiteX5" fmla="*/ 7479289 w 7544313"/>
                    <a:gd name="connsiteY5" fmla="*/ 2563973 h 5784389"/>
                    <a:gd name="connsiteX6" fmla="*/ 7544313 w 7544313"/>
                    <a:gd name="connsiteY6" fmla="*/ 2891210 h 5784389"/>
                    <a:gd name="connsiteX7" fmla="*/ 7479289 w 7544313"/>
                    <a:gd name="connsiteY7" fmla="*/ 3218447 h 5784389"/>
                    <a:gd name="connsiteX8" fmla="*/ 7454433 w 7544313"/>
                    <a:gd name="connsiteY8" fmla="*/ 3276193 h 5784389"/>
                    <a:gd name="connsiteX9" fmla="*/ 7421357 w 7544313"/>
                    <a:gd name="connsiteY9" fmla="*/ 3318247 h 5784389"/>
                    <a:gd name="connsiteX10" fmla="*/ 7325947 w 7544313"/>
                    <a:gd name="connsiteY10" fmla="*/ 3417030 h 5784389"/>
                    <a:gd name="connsiteX11" fmla="*/ 5146732 w 7544313"/>
                    <a:gd name="connsiteY11" fmla="*/ 5596244 h 5784389"/>
                    <a:gd name="connsiteX12" fmla="*/ 4238287 w 7544313"/>
                    <a:gd name="connsiteY12" fmla="*/ 5596244 h 5784389"/>
                    <a:gd name="connsiteX13" fmla="*/ 4238287 w 7544313"/>
                    <a:gd name="connsiteY13" fmla="*/ 4687801 h 5784389"/>
                    <a:gd name="connsiteX14" fmla="*/ 5378425 w 7544313"/>
                    <a:gd name="connsiteY14" fmla="*/ 3547663 h 5784389"/>
                    <a:gd name="connsiteX15" fmla="*/ 642367 w 7544313"/>
                    <a:gd name="connsiteY15" fmla="*/ 3547663 h 5784389"/>
                    <a:gd name="connsiteX16" fmla="*/ 0 w 7544313"/>
                    <a:gd name="connsiteY16" fmla="*/ 2905296 h 5784389"/>
                    <a:gd name="connsiteX17" fmla="*/ 642367 w 7544313"/>
                    <a:gd name="connsiteY17" fmla="*/ 2262930 h 5784389"/>
                    <a:gd name="connsiteX18" fmla="*/ 5422435 w 7544313"/>
                    <a:gd name="connsiteY18" fmla="*/ 2262930 h 5784389"/>
                    <a:gd name="connsiteX19" fmla="*/ 4256093 w 7544313"/>
                    <a:gd name="connsiteY19" fmla="*/ 1096587 h 5784389"/>
                    <a:gd name="connsiteX20" fmla="*/ 4256093 w 7544313"/>
                    <a:gd name="connsiteY20" fmla="*/ 188144 h 5784389"/>
                    <a:gd name="connsiteX21" fmla="*/ 4710315 w 7544313"/>
                    <a:gd name="connsiteY21" fmla="*/ 0 h 5784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7544313" h="5784389">
                      <a:moveTo>
                        <a:pt x="4710315" y="0"/>
                      </a:moveTo>
                      <a:cubicBezTo>
                        <a:pt x="4874713" y="0"/>
                        <a:pt x="5039107" y="62713"/>
                        <a:pt x="5164538" y="188144"/>
                      </a:cubicBezTo>
                      <a:lnTo>
                        <a:pt x="7343753" y="2367358"/>
                      </a:lnTo>
                      <a:cubicBezTo>
                        <a:pt x="7375110" y="2398716"/>
                        <a:pt x="7403341" y="2432905"/>
                        <a:pt x="7428050" y="2469120"/>
                      </a:cubicBezTo>
                      <a:lnTo>
                        <a:pt x="7438311" y="2487626"/>
                      </a:lnTo>
                      <a:lnTo>
                        <a:pt x="7479289" y="2563973"/>
                      </a:lnTo>
                      <a:cubicBezTo>
                        <a:pt x="7520342" y="2657385"/>
                        <a:pt x="7544313" y="2769994"/>
                        <a:pt x="7544313" y="2891210"/>
                      </a:cubicBezTo>
                      <a:cubicBezTo>
                        <a:pt x="7544313" y="3012426"/>
                        <a:pt x="7520342" y="3125035"/>
                        <a:pt x="7479289" y="3218447"/>
                      </a:cubicBezTo>
                      <a:lnTo>
                        <a:pt x="7454433" y="3276193"/>
                      </a:lnTo>
                      <a:lnTo>
                        <a:pt x="7421357" y="3318247"/>
                      </a:lnTo>
                      <a:cubicBezTo>
                        <a:pt x="7391886" y="3351882"/>
                        <a:pt x="7357304" y="3385674"/>
                        <a:pt x="7325947" y="3417030"/>
                      </a:cubicBezTo>
                      <a:lnTo>
                        <a:pt x="5146732" y="5596244"/>
                      </a:lnTo>
                      <a:cubicBezTo>
                        <a:pt x="4895873" y="5847104"/>
                        <a:pt x="4489147" y="5847104"/>
                        <a:pt x="4238287" y="5596244"/>
                      </a:cubicBezTo>
                      <a:cubicBezTo>
                        <a:pt x="3987430" y="5345384"/>
                        <a:pt x="3987430" y="4938661"/>
                        <a:pt x="4238287" y="4687801"/>
                      </a:cubicBezTo>
                      <a:lnTo>
                        <a:pt x="5378425" y="3547663"/>
                      </a:lnTo>
                      <a:lnTo>
                        <a:pt x="642367" y="3547663"/>
                      </a:lnTo>
                      <a:cubicBezTo>
                        <a:pt x="287598" y="3547663"/>
                        <a:pt x="0" y="3260065"/>
                        <a:pt x="0" y="2905296"/>
                      </a:cubicBezTo>
                      <a:cubicBezTo>
                        <a:pt x="0" y="2550527"/>
                        <a:pt x="287598" y="2262930"/>
                        <a:pt x="642367" y="2262930"/>
                      </a:cubicBezTo>
                      <a:lnTo>
                        <a:pt x="5422435" y="2262930"/>
                      </a:lnTo>
                      <a:lnTo>
                        <a:pt x="4256093" y="1096587"/>
                      </a:lnTo>
                      <a:cubicBezTo>
                        <a:pt x="4005235" y="845727"/>
                        <a:pt x="4005235" y="439004"/>
                        <a:pt x="4256093" y="188144"/>
                      </a:cubicBezTo>
                      <a:cubicBezTo>
                        <a:pt x="4381524" y="62713"/>
                        <a:pt x="4545918" y="0"/>
                        <a:pt x="4710315" y="0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44" name="文本框 43"/>
                <p:cNvSpPr txBox="1"/>
                <p:nvPr/>
              </p:nvSpPr>
              <p:spPr>
                <a:xfrm>
                  <a:off x="3385" y="8083"/>
                  <a:ext cx="3710" cy="115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fontAlgn="auto">
                    <a:lnSpc>
                      <a:spcPct val="150000"/>
                    </a:lnSpc>
                  </a:pPr>
                  <a:r>
                    <a:rPr lang="en-US" altLang="zh-CN" sz="280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float</a:t>
                  </a:r>
                  <a:r>
                    <a:rPr lang="zh-CN" altLang="en-US" sz="280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：</a:t>
                  </a:r>
                  <a:r>
                    <a:rPr lang="en-US" altLang="zh-CN" sz="280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left ;</a:t>
                  </a:r>
                </a:p>
              </p:txBody>
            </p:sp>
          </p:grpSp>
        </p:grpSp>
        <p:grpSp>
          <p:nvGrpSpPr>
            <p:cNvPr id="51" name="组合 50"/>
            <p:cNvGrpSpPr/>
            <p:nvPr/>
          </p:nvGrpSpPr>
          <p:grpSpPr>
            <a:xfrm>
              <a:off x="12914" y="4823"/>
              <a:ext cx="1988" cy="3140"/>
              <a:chOff x="12914" y="4823"/>
              <a:chExt cx="1988" cy="3140"/>
            </a:xfrm>
          </p:grpSpPr>
          <p:cxnSp>
            <p:nvCxnSpPr>
              <p:cNvPr id="45" name="直接连接符 44"/>
              <p:cNvCxnSpPr/>
              <p:nvPr/>
            </p:nvCxnSpPr>
            <p:spPr>
              <a:xfrm flipV="1">
                <a:off x="13037" y="4823"/>
                <a:ext cx="1419" cy="20"/>
              </a:xfrm>
              <a:prstGeom prst="line">
                <a:avLst/>
              </a:prstGeom>
              <a:ln w="50800">
                <a:solidFill>
                  <a:srgbClr val="C0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 flipV="1">
                <a:off x="13037" y="7943"/>
                <a:ext cx="1419" cy="20"/>
              </a:xfrm>
              <a:prstGeom prst="line">
                <a:avLst/>
              </a:prstGeom>
              <a:ln w="50800">
                <a:solidFill>
                  <a:srgbClr val="C0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箭头连接符 46"/>
              <p:cNvCxnSpPr/>
              <p:nvPr/>
            </p:nvCxnSpPr>
            <p:spPr>
              <a:xfrm>
                <a:off x="13774" y="4853"/>
                <a:ext cx="0" cy="1094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/>
              <p:cNvCxnSpPr/>
              <p:nvPr/>
            </p:nvCxnSpPr>
            <p:spPr>
              <a:xfrm flipV="1">
                <a:off x="13774" y="6848"/>
                <a:ext cx="0" cy="1094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文本框 49"/>
              <p:cNvSpPr txBox="1"/>
              <p:nvPr/>
            </p:nvSpPr>
            <p:spPr>
              <a:xfrm>
                <a:off x="12914" y="5696"/>
                <a:ext cx="1989" cy="115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en-US" altLang="zh-CN" sz="280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200px</a:t>
                </a:r>
              </a:p>
            </p:txBody>
          </p:sp>
        </p:grpSp>
      </p:grpSp>
      <p:sp>
        <p:nvSpPr>
          <p:cNvPr id="53" name="文本框 52"/>
          <p:cNvSpPr txBox="1"/>
          <p:nvPr/>
        </p:nvSpPr>
        <p:spPr>
          <a:xfrm>
            <a:off x="1409065" y="2068195"/>
            <a:ext cx="8238490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 { </a:t>
            </a:r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height</a:t>
            </a:r>
            <a:r>
              <a:rPr lang="en-US" altLang="zh-CN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: 200px ; }</a:t>
            </a:r>
          </a:p>
        </p:txBody>
      </p:sp>
      <p:sp>
        <p:nvSpPr>
          <p:cNvPr id="57" name="TextBox 7"/>
          <p:cNvSpPr txBox="1"/>
          <p:nvPr/>
        </p:nvSpPr>
        <p:spPr>
          <a:xfrm>
            <a:off x="9697573" y="5705702"/>
            <a:ext cx="2295525" cy="47688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demo7-4.html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3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4001" y="-55970"/>
            <a:ext cx="2708249" cy="6914070"/>
            <a:chOff x="2288" y="0"/>
            <a:chExt cx="4266" cy="10800"/>
          </a:xfrm>
        </p:grpSpPr>
        <p:sp>
          <p:nvSpPr>
            <p:cNvPr id="5" name="矩形 4"/>
            <p:cNvSpPr/>
            <p:nvPr/>
          </p:nvSpPr>
          <p:spPr>
            <a:xfrm>
              <a:off x="2288" y="0"/>
              <a:ext cx="4266" cy="10800"/>
            </a:xfrm>
            <a:prstGeom prst="rect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57" y="2413"/>
              <a:ext cx="1884" cy="4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本讲目标</a:t>
              </a:r>
            </a:p>
          </p:txBody>
        </p:sp>
      </p:grpSp>
      <p:sp>
        <p:nvSpPr>
          <p:cNvPr id="11" name="等腰三角形 10"/>
          <p:cNvSpPr/>
          <p:nvPr/>
        </p:nvSpPr>
        <p:spPr>
          <a:xfrm rot="5400000" flipH="1">
            <a:off x="3964912" y="1178694"/>
            <a:ext cx="519307" cy="339036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8"/>
          <p:cNvSpPr txBox="1"/>
          <p:nvPr/>
        </p:nvSpPr>
        <p:spPr>
          <a:xfrm>
            <a:off x="4651716" y="1086641"/>
            <a:ext cx="46210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布局概念、布局常见版式</a:t>
            </a:r>
            <a:endParaRPr lang="zh-CN" altLang="en-US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>
            <a:off x="4651718" y="2474257"/>
            <a:ext cx="3747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掌握布局的方法</a:t>
            </a:r>
          </a:p>
        </p:txBody>
      </p:sp>
      <p:sp>
        <p:nvSpPr>
          <p:cNvPr id="14" name="等腰三角形 13"/>
          <p:cNvSpPr/>
          <p:nvPr/>
        </p:nvSpPr>
        <p:spPr>
          <a:xfrm rot="5400000" flipH="1">
            <a:off x="3964912" y="2566310"/>
            <a:ext cx="519307" cy="339036"/>
          </a:xfrm>
          <a:prstGeom prst="triangle">
            <a:avLst/>
          </a:prstGeom>
          <a:solidFill>
            <a:srgbClr val="93B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20"/>
          <p:cNvSpPr txBox="1"/>
          <p:nvPr/>
        </p:nvSpPr>
        <p:spPr>
          <a:xfrm>
            <a:off x="4651717" y="3861873"/>
            <a:ext cx="4370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掌握相对定位、绝对定位</a:t>
            </a:r>
          </a:p>
        </p:txBody>
      </p:sp>
      <p:sp>
        <p:nvSpPr>
          <p:cNvPr id="16" name="等腰三角形 15"/>
          <p:cNvSpPr/>
          <p:nvPr/>
        </p:nvSpPr>
        <p:spPr>
          <a:xfrm rot="5400000" flipH="1">
            <a:off x="3964912" y="3953926"/>
            <a:ext cx="519307" cy="33903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21"/>
          <p:cNvSpPr txBox="1"/>
          <p:nvPr/>
        </p:nvSpPr>
        <p:spPr>
          <a:xfrm>
            <a:off x="4651718" y="5249490"/>
            <a:ext cx="4621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PhotoShop</a:t>
            </a:r>
            <a:r>
              <a:rPr lang="zh-CN" altLang="en-US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简单应用</a:t>
            </a:r>
          </a:p>
        </p:txBody>
      </p:sp>
      <p:sp>
        <p:nvSpPr>
          <p:cNvPr id="18" name="等腰三角形 17"/>
          <p:cNvSpPr/>
          <p:nvPr/>
        </p:nvSpPr>
        <p:spPr>
          <a:xfrm rot="5400000" flipH="1">
            <a:off x="3964912" y="5341542"/>
            <a:ext cx="519307" cy="339036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893293" y="2792745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3" name="等腰三角形 2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清除浮动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清除浮动 </a:t>
            </a:r>
            <a:r>
              <a:rPr lang="en-US" altLang="zh-CN" dirty="0"/>
              <a:t>—— clear</a:t>
            </a:r>
            <a:endParaRPr lang="zh-CN" altLang="en-US" dirty="0"/>
          </a:p>
          <a:p>
            <a:pPr lvl="1"/>
            <a:r>
              <a:rPr lang="zh-CN" altLang="en-US" dirty="0"/>
              <a:t>用来设置该元素边上没有其他元素可以浮动</a:t>
            </a:r>
            <a:endParaRPr lang="en-US" altLang="zh-CN" dirty="0"/>
          </a:p>
          <a:p>
            <a:pPr lvl="1"/>
            <a:r>
              <a:rPr lang="en-US" altLang="zh-CN" dirty="0">
                <a:solidFill>
                  <a:srgbClr val="C00000"/>
                </a:solidFill>
              </a:rPr>
              <a:t>clear: </a:t>
            </a:r>
            <a:r>
              <a:rPr lang="en-US" altLang="zh-CN" b="1" dirty="0">
                <a:solidFill>
                  <a:schemeClr val="tx2"/>
                </a:solidFill>
              </a:rPr>
              <a:t>left / right / both / none </a:t>
            </a:r>
          </a:p>
          <a:p>
            <a:pPr lvl="2"/>
            <a:r>
              <a:rPr lang="en-US" altLang="zh-CN" dirty="0">
                <a:solidFill>
                  <a:srgbClr val="C00000"/>
                </a:solidFill>
              </a:rPr>
              <a:t>left</a:t>
            </a:r>
            <a:r>
              <a:rPr lang="zh-CN" altLang="en-US" dirty="0">
                <a:solidFill>
                  <a:srgbClr val="C00000"/>
                </a:solidFill>
              </a:rPr>
              <a:t>：</a:t>
            </a:r>
            <a:r>
              <a:rPr lang="zh-CN" altLang="en-US" dirty="0"/>
              <a:t>不允许左边有浮动的元素</a:t>
            </a:r>
            <a:endParaRPr lang="en-US" altLang="zh-CN" dirty="0"/>
          </a:p>
          <a:p>
            <a:pPr lvl="2"/>
            <a:r>
              <a:rPr lang="en-US" altLang="zh-CN" dirty="0">
                <a:solidFill>
                  <a:srgbClr val="C00000"/>
                </a:solidFill>
              </a:rPr>
              <a:t>right</a:t>
            </a:r>
            <a:r>
              <a:rPr lang="zh-CN" altLang="en-US" dirty="0">
                <a:solidFill>
                  <a:srgbClr val="C00000"/>
                </a:solidFill>
              </a:rPr>
              <a:t>：</a:t>
            </a:r>
            <a:r>
              <a:rPr lang="zh-CN" altLang="en-US" dirty="0"/>
              <a:t>不允许右边有浮动的元素</a:t>
            </a:r>
            <a:endParaRPr lang="en-US" altLang="zh-CN" b="1" dirty="0"/>
          </a:p>
          <a:p>
            <a:pPr lvl="2"/>
            <a:r>
              <a:rPr lang="en-US" altLang="zh-CN" dirty="0">
                <a:solidFill>
                  <a:srgbClr val="C00000"/>
                </a:solidFill>
              </a:rPr>
              <a:t>both</a:t>
            </a:r>
            <a:r>
              <a:rPr lang="zh-CN" altLang="en-US" dirty="0">
                <a:solidFill>
                  <a:srgbClr val="C00000"/>
                </a:solidFill>
              </a:rPr>
              <a:t>：</a:t>
            </a:r>
            <a:r>
              <a:rPr lang="zh-CN" altLang="en-US" dirty="0"/>
              <a:t>不允许左右两边有浮动的元素</a:t>
            </a:r>
            <a:endParaRPr lang="en-US" altLang="zh-CN" dirty="0"/>
          </a:p>
          <a:p>
            <a:pPr lvl="2"/>
            <a:r>
              <a:rPr lang="en-US" altLang="zh-CN" dirty="0">
                <a:solidFill>
                  <a:srgbClr val="C00000"/>
                </a:solidFill>
              </a:rPr>
              <a:t>none</a:t>
            </a:r>
            <a:r>
              <a:rPr lang="zh-CN" altLang="en-US" dirty="0">
                <a:solidFill>
                  <a:srgbClr val="C00000"/>
                </a:solidFill>
              </a:rPr>
              <a:t>：</a:t>
            </a:r>
            <a:r>
              <a:rPr lang="zh-CN" altLang="en-US" dirty="0"/>
              <a:t>默认值，可以浮动</a:t>
            </a:r>
            <a:endParaRPr lang="en-US" altLang="zh-CN" dirty="0"/>
          </a:p>
          <a:p>
            <a:pPr lvl="2"/>
            <a:endParaRPr lang="en-US" altLang="zh-CN" dirty="0"/>
          </a:p>
        </p:txBody>
      </p:sp>
      <p:sp>
        <p:nvSpPr>
          <p:cNvPr id="4" name="文本框 3"/>
          <p:cNvSpPr txBox="1"/>
          <p:nvPr/>
        </p:nvSpPr>
        <p:spPr>
          <a:xfrm>
            <a:off x="7743825" y="2866390"/>
            <a:ext cx="3335020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空 </a:t>
            </a:r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    clear:both;</a:t>
            </a:r>
            <a:endParaRPr lang="en-US" altLang="zh-CN" sz="2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98105" y="2352040"/>
            <a:ext cx="3745865" cy="7315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小狗很漂亮</a:t>
            </a:r>
          </a:p>
        </p:txBody>
      </p:sp>
      <p:sp>
        <p:nvSpPr>
          <p:cNvPr id="6" name="矩形 5"/>
          <p:cNvSpPr/>
          <p:nvPr/>
        </p:nvSpPr>
        <p:spPr>
          <a:xfrm>
            <a:off x="7698105" y="1390650"/>
            <a:ext cx="3745865" cy="2212340"/>
          </a:xfrm>
          <a:prstGeom prst="rect">
            <a:avLst/>
          </a:prstGeom>
          <a:noFill/>
          <a:ln w="50800" cmpd="sng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0975" y="1494155"/>
            <a:ext cx="991235" cy="1017905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9088120" y="1621155"/>
            <a:ext cx="3352800" cy="2039620"/>
            <a:chOff x="3223" y="3025"/>
            <a:chExt cx="5280" cy="3212"/>
          </a:xfrm>
        </p:grpSpPr>
        <p:sp>
          <p:nvSpPr>
            <p:cNvPr id="9" name=" 141"/>
            <p:cNvSpPr/>
            <p:nvPr/>
          </p:nvSpPr>
          <p:spPr>
            <a:xfrm>
              <a:off x="4571" y="5934"/>
              <a:ext cx="3932" cy="303"/>
            </a:xfrm>
            <a:custGeom>
              <a:avLst/>
              <a:gdLst>
                <a:gd name="connsiteX0" fmla="*/ 4710315 w 7544313"/>
                <a:gd name="connsiteY0" fmla="*/ 0 h 5784389"/>
                <a:gd name="connsiteX1" fmla="*/ 5164538 w 7544313"/>
                <a:gd name="connsiteY1" fmla="*/ 188144 h 5784389"/>
                <a:gd name="connsiteX2" fmla="*/ 7343753 w 7544313"/>
                <a:gd name="connsiteY2" fmla="*/ 2367358 h 5784389"/>
                <a:gd name="connsiteX3" fmla="*/ 7428050 w 7544313"/>
                <a:gd name="connsiteY3" fmla="*/ 2469120 h 5784389"/>
                <a:gd name="connsiteX4" fmla="*/ 7438311 w 7544313"/>
                <a:gd name="connsiteY4" fmla="*/ 2487626 h 5784389"/>
                <a:gd name="connsiteX5" fmla="*/ 7479289 w 7544313"/>
                <a:gd name="connsiteY5" fmla="*/ 2563973 h 5784389"/>
                <a:gd name="connsiteX6" fmla="*/ 7544313 w 7544313"/>
                <a:gd name="connsiteY6" fmla="*/ 2891210 h 5784389"/>
                <a:gd name="connsiteX7" fmla="*/ 7479289 w 7544313"/>
                <a:gd name="connsiteY7" fmla="*/ 3218447 h 5784389"/>
                <a:gd name="connsiteX8" fmla="*/ 7454433 w 7544313"/>
                <a:gd name="connsiteY8" fmla="*/ 3276193 h 5784389"/>
                <a:gd name="connsiteX9" fmla="*/ 7421357 w 7544313"/>
                <a:gd name="connsiteY9" fmla="*/ 3318247 h 5784389"/>
                <a:gd name="connsiteX10" fmla="*/ 7325947 w 7544313"/>
                <a:gd name="connsiteY10" fmla="*/ 3417030 h 5784389"/>
                <a:gd name="connsiteX11" fmla="*/ 5146732 w 7544313"/>
                <a:gd name="connsiteY11" fmla="*/ 5596244 h 5784389"/>
                <a:gd name="connsiteX12" fmla="*/ 4238287 w 7544313"/>
                <a:gd name="connsiteY12" fmla="*/ 5596244 h 5784389"/>
                <a:gd name="connsiteX13" fmla="*/ 4238287 w 7544313"/>
                <a:gd name="connsiteY13" fmla="*/ 4687801 h 5784389"/>
                <a:gd name="connsiteX14" fmla="*/ 5378425 w 7544313"/>
                <a:gd name="connsiteY14" fmla="*/ 3547663 h 5784389"/>
                <a:gd name="connsiteX15" fmla="*/ 642367 w 7544313"/>
                <a:gd name="connsiteY15" fmla="*/ 3547663 h 5784389"/>
                <a:gd name="connsiteX16" fmla="*/ 0 w 7544313"/>
                <a:gd name="connsiteY16" fmla="*/ 2905296 h 5784389"/>
                <a:gd name="connsiteX17" fmla="*/ 642367 w 7544313"/>
                <a:gd name="connsiteY17" fmla="*/ 2262930 h 5784389"/>
                <a:gd name="connsiteX18" fmla="*/ 5422435 w 7544313"/>
                <a:gd name="connsiteY18" fmla="*/ 2262930 h 5784389"/>
                <a:gd name="connsiteX19" fmla="*/ 4256093 w 7544313"/>
                <a:gd name="connsiteY19" fmla="*/ 1096587 h 5784389"/>
                <a:gd name="connsiteX20" fmla="*/ 4256093 w 7544313"/>
                <a:gd name="connsiteY20" fmla="*/ 188144 h 5784389"/>
                <a:gd name="connsiteX21" fmla="*/ 4710315 w 7544313"/>
                <a:gd name="connsiteY21" fmla="*/ 0 h 578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544313" h="5784389">
                  <a:moveTo>
                    <a:pt x="4710315" y="0"/>
                  </a:moveTo>
                  <a:cubicBezTo>
                    <a:pt x="4874713" y="0"/>
                    <a:pt x="5039107" y="62713"/>
                    <a:pt x="5164538" y="188144"/>
                  </a:cubicBezTo>
                  <a:lnTo>
                    <a:pt x="7343753" y="2367358"/>
                  </a:lnTo>
                  <a:cubicBezTo>
                    <a:pt x="7375110" y="2398716"/>
                    <a:pt x="7403341" y="2432905"/>
                    <a:pt x="7428050" y="2469120"/>
                  </a:cubicBezTo>
                  <a:lnTo>
                    <a:pt x="7438311" y="2487626"/>
                  </a:lnTo>
                  <a:lnTo>
                    <a:pt x="7479289" y="2563973"/>
                  </a:lnTo>
                  <a:cubicBezTo>
                    <a:pt x="7520342" y="2657385"/>
                    <a:pt x="7544313" y="2769994"/>
                    <a:pt x="7544313" y="2891210"/>
                  </a:cubicBezTo>
                  <a:cubicBezTo>
                    <a:pt x="7544313" y="3012426"/>
                    <a:pt x="7520342" y="3125035"/>
                    <a:pt x="7479289" y="3218447"/>
                  </a:cubicBezTo>
                  <a:lnTo>
                    <a:pt x="7454433" y="3276193"/>
                  </a:lnTo>
                  <a:lnTo>
                    <a:pt x="7421357" y="3318247"/>
                  </a:lnTo>
                  <a:cubicBezTo>
                    <a:pt x="7391886" y="3351882"/>
                    <a:pt x="7357304" y="3385674"/>
                    <a:pt x="7325947" y="3417030"/>
                  </a:cubicBezTo>
                  <a:lnTo>
                    <a:pt x="5146732" y="5596244"/>
                  </a:lnTo>
                  <a:cubicBezTo>
                    <a:pt x="4895873" y="5847104"/>
                    <a:pt x="4489147" y="5847104"/>
                    <a:pt x="4238287" y="5596244"/>
                  </a:cubicBezTo>
                  <a:cubicBezTo>
                    <a:pt x="3987430" y="5345384"/>
                    <a:pt x="3987430" y="4938661"/>
                    <a:pt x="4238287" y="4687801"/>
                  </a:cubicBezTo>
                  <a:lnTo>
                    <a:pt x="5378425" y="3547663"/>
                  </a:lnTo>
                  <a:lnTo>
                    <a:pt x="642367" y="3547663"/>
                  </a:lnTo>
                  <a:cubicBezTo>
                    <a:pt x="287598" y="3547663"/>
                    <a:pt x="0" y="3260065"/>
                    <a:pt x="0" y="2905296"/>
                  </a:cubicBezTo>
                  <a:cubicBezTo>
                    <a:pt x="0" y="2550527"/>
                    <a:pt x="287598" y="2262930"/>
                    <a:pt x="642367" y="2262930"/>
                  </a:cubicBezTo>
                  <a:lnTo>
                    <a:pt x="5422435" y="2262930"/>
                  </a:lnTo>
                  <a:lnTo>
                    <a:pt x="4256093" y="1096587"/>
                  </a:lnTo>
                  <a:cubicBezTo>
                    <a:pt x="4005235" y="845727"/>
                    <a:pt x="4005235" y="439004"/>
                    <a:pt x="4256093" y="188144"/>
                  </a:cubicBezTo>
                  <a:cubicBezTo>
                    <a:pt x="4381524" y="62713"/>
                    <a:pt x="4545918" y="0"/>
                    <a:pt x="4710315" y="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223" y="3025"/>
              <a:ext cx="3710" cy="11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auto">
                <a:lnSpc>
                  <a:spcPct val="150000"/>
                </a:lnSpc>
              </a:pPr>
              <a:r>
                <a:rPr lang="en-US" altLang="zh-CN"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float</a:t>
              </a:r>
              <a:r>
                <a:rPr lang="zh-CN" altLang="en-US"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left ;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736205" y="3931285"/>
            <a:ext cx="3745865" cy="2211705"/>
            <a:chOff x="7242" y="5204"/>
            <a:chExt cx="5899" cy="4318"/>
          </a:xfrm>
        </p:grpSpPr>
        <p:sp>
          <p:nvSpPr>
            <p:cNvPr id="12" name="文本框 11"/>
            <p:cNvSpPr txBox="1"/>
            <p:nvPr/>
          </p:nvSpPr>
          <p:spPr>
            <a:xfrm>
              <a:off x="9371" y="5367"/>
              <a:ext cx="3285" cy="143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auto">
                <a:lnSpc>
                  <a:spcPct val="150000"/>
                </a:lnSpc>
              </a:pPr>
              <a:r>
                <a:rPr lang="zh-CN" altLang="en-US"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小狗很漂亮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7242" y="5204"/>
              <a:ext cx="5899" cy="4318"/>
            </a:xfrm>
            <a:prstGeom prst="rect">
              <a:avLst/>
            </a:prstGeom>
            <a:noFill/>
            <a:ln w="50800" cmpd="sng">
              <a:solidFill>
                <a:srgbClr val="FFC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4" name="图片 13" descr="3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04" y="5367"/>
              <a:ext cx="1703" cy="1750"/>
            </a:xfrm>
            <a:prstGeom prst="rect">
              <a:avLst/>
            </a:prstGeom>
          </p:spPr>
        </p:pic>
      </p:grpSp>
      <p:cxnSp>
        <p:nvCxnSpPr>
          <p:cNvPr id="22" name="直接连接符 21"/>
          <p:cNvCxnSpPr/>
          <p:nvPr/>
        </p:nvCxnSpPr>
        <p:spPr>
          <a:xfrm>
            <a:off x="9186545" y="2309495"/>
            <a:ext cx="2035810" cy="26035"/>
          </a:xfrm>
          <a:prstGeom prst="line">
            <a:avLst/>
          </a:prstGeom>
          <a:ln w="38100" cmpd="sng">
            <a:solidFill>
              <a:srgbClr val="92D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7"/>
          <p:cNvSpPr txBox="1"/>
          <p:nvPr/>
        </p:nvSpPr>
        <p:spPr>
          <a:xfrm>
            <a:off x="1127613" y="5489802"/>
            <a:ext cx="2295525" cy="47688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demo7-5.html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127613" y="5960745"/>
            <a:ext cx="7653655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hlinkClick r:id="rId4" action="ppaction://hlinkfile"/>
              </a:rPr>
              <a:t>https://segmentfault.com/a/1190000010252809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清除方法</a:t>
            </a: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00" y="2134235"/>
            <a:ext cx="3529330" cy="3314065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dirty="0"/>
              <a:t>清除浮动 </a:t>
            </a:r>
            <a:r>
              <a:rPr lang="en-US" altLang="zh-CN" dirty="0"/>
              <a:t>—— </a:t>
            </a:r>
            <a:r>
              <a:rPr lang="zh-CN" altLang="en-US">
                <a:sym typeface="+mn-ea"/>
              </a:rPr>
              <a:t>伪元素 </a:t>
            </a:r>
            <a:r>
              <a:rPr>
                <a:solidFill>
                  <a:srgbClr val="C00000"/>
                </a:solidFill>
                <a:sym typeface="+mn-ea"/>
              </a:rPr>
              <a:t>:after  :before</a:t>
            </a:r>
            <a:r>
              <a:rPr lang="zh-CN" altLang="en-US">
                <a:sym typeface="+mn-ea"/>
              </a:rPr>
              <a:t>，并搭配属性 </a:t>
            </a:r>
            <a:r>
              <a:rPr>
                <a:solidFill>
                  <a:srgbClr val="C00000"/>
                </a:solidFill>
                <a:sym typeface="+mn-ea"/>
              </a:rPr>
              <a:t>clear:both;</a:t>
            </a:r>
            <a:endParaRPr lang="en-US" altLang="zh-CN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/>
          </a:p>
          <a:p>
            <a:pPr lvl="2"/>
            <a:endParaRPr lang="en-US" altLang="zh-CN" dirty="0"/>
          </a:p>
        </p:txBody>
      </p:sp>
      <p:grpSp>
        <p:nvGrpSpPr>
          <p:cNvPr id="16" name="组合 15"/>
          <p:cNvGrpSpPr/>
          <p:nvPr/>
        </p:nvGrpSpPr>
        <p:grpSpPr>
          <a:xfrm>
            <a:off x="4102735" y="2261870"/>
            <a:ext cx="7550785" cy="3046095"/>
            <a:chOff x="4552" y="3453"/>
            <a:chExt cx="9694" cy="4904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06" y="3453"/>
              <a:ext cx="8940" cy="4905"/>
            </a:xfrm>
            <a:prstGeom prst="rect">
              <a:avLst/>
            </a:prstGeom>
          </p:spPr>
        </p:pic>
        <p:sp>
          <p:nvSpPr>
            <p:cNvPr id="18" name="圆角矩形 17"/>
            <p:cNvSpPr/>
            <p:nvPr/>
          </p:nvSpPr>
          <p:spPr>
            <a:xfrm>
              <a:off x="4552" y="3526"/>
              <a:ext cx="4399" cy="892"/>
            </a:xfrm>
            <a:prstGeom prst="roundRect">
              <a:avLst/>
            </a:prstGeom>
            <a:noFill/>
            <a:ln w="38100" cmpd="sng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024890" y="5447665"/>
            <a:ext cx="6733540" cy="7315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注意：</a:t>
            </a:r>
            <a:r>
              <a:rPr lang="zh-CN" altLang="en-US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应用在包含浮动元素的</a:t>
            </a:r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父级元素</a:t>
            </a:r>
            <a:r>
              <a:rPr lang="zh-CN" altLang="en-US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上。</a:t>
            </a:r>
            <a:r>
              <a:rPr lang="en-US" altLang="zh-CN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</a:t>
            </a:r>
          </a:p>
        </p:txBody>
      </p:sp>
      <p:sp>
        <p:nvSpPr>
          <p:cNvPr id="57" name="TextBox 7"/>
          <p:cNvSpPr txBox="1"/>
          <p:nvPr/>
        </p:nvSpPr>
        <p:spPr>
          <a:xfrm>
            <a:off x="9636613" y="5702527"/>
            <a:ext cx="2295525" cy="47688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demo7-6.html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清除浮动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溢出处理 </a:t>
            </a:r>
            <a:r>
              <a:rPr lang="en-US" altLang="zh-CN" dirty="0"/>
              <a:t>—— overflow</a:t>
            </a:r>
            <a:endParaRPr lang="zh-CN" altLang="en-US" dirty="0"/>
          </a:p>
          <a:p>
            <a:pPr lvl="1"/>
            <a:r>
              <a:rPr lang="zh-CN" altLang="en-US" dirty="0"/>
              <a:t>定义溢出元素内容区的内容会如何处理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475" y="2548255"/>
            <a:ext cx="9162415" cy="34124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7" name="TextBox 7"/>
          <p:cNvSpPr txBox="1"/>
          <p:nvPr/>
        </p:nvSpPr>
        <p:spPr>
          <a:xfrm>
            <a:off x="9636613" y="5771107"/>
            <a:ext cx="2295525" cy="47688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demo7-7.html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清除浮动</a:t>
            </a:r>
            <a:r>
              <a:rPr lang="zh-CN" altLang="en-US">
                <a:sym typeface="+mn-ea"/>
              </a:rPr>
              <a:t> </a:t>
            </a:r>
            <a:r>
              <a:rPr>
                <a:sym typeface="+mn-ea"/>
              </a:rPr>
              <a:t>—— </a:t>
            </a:r>
            <a:r>
              <a:rPr lang="en-US" altLang="zh-CN" dirty="0"/>
              <a:t>overflow: hidden; </a:t>
            </a:r>
            <a:endParaRPr lang="zh-CN" altLang="en-US" dirty="0"/>
          </a:p>
          <a:p>
            <a:pPr lvl="1"/>
            <a:r>
              <a:rPr lang="zh-CN" altLang="en-US" dirty="0"/>
              <a:t>父元素</a:t>
            </a:r>
            <a:r>
              <a:rPr lang="zh-CN" altLang="en-US" dirty="0">
                <a:solidFill>
                  <a:srgbClr val="C00000"/>
                </a:solidFill>
              </a:rPr>
              <a:t>不设</a:t>
            </a:r>
            <a:r>
              <a:rPr lang="zh-CN" altLang="en-US" dirty="0"/>
              <a:t>高度并且子元素浮动时，使父元素高度自动适应子元素高度</a:t>
            </a:r>
            <a:endParaRPr lang="en-US" altLang="zh-CN" dirty="0"/>
          </a:p>
          <a:p>
            <a:pPr lvl="1"/>
            <a:r>
              <a:rPr lang="zh-CN" altLang="en-US" dirty="0"/>
              <a:t>父元素</a:t>
            </a:r>
            <a:r>
              <a:rPr lang="zh-CN" altLang="en-US" dirty="0">
                <a:solidFill>
                  <a:srgbClr val="C00000"/>
                </a:solidFill>
              </a:rPr>
              <a:t>设置</a:t>
            </a:r>
            <a:r>
              <a:rPr lang="zh-CN" altLang="en-US" dirty="0"/>
              <a:t>的高度或宽度</a:t>
            </a:r>
            <a:r>
              <a:rPr lang="zh-CN" altLang="en-US" dirty="0">
                <a:solidFill>
                  <a:srgbClr val="C00000"/>
                </a:solidFill>
              </a:rPr>
              <a:t>小于</a:t>
            </a:r>
            <a:r>
              <a:rPr lang="zh-CN" altLang="en-US" dirty="0"/>
              <a:t>子元素时，使父元素出现相应滚动条或隐藏子元素超出部分内容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14655" y="5351780"/>
            <a:ext cx="5899150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hlinkClick r:id="rId2" action="ppaction://hlinkfile"/>
              </a:rPr>
              <a:t>https://www.zhihu.com/question/30938856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14655" y="5836285"/>
            <a:ext cx="6095365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hlinkClick r:id="rId3" action="ppaction://hlinkfile"/>
              </a:rPr>
              <a:t>https://segmentfault.com/a/1190000013023485</a:t>
            </a:r>
            <a:endParaRPr lang="zh-CN" altLang="en-US"/>
          </a:p>
        </p:txBody>
      </p:sp>
      <p:sp>
        <p:nvSpPr>
          <p:cNvPr id="57" name="TextBox 7"/>
          <p:cNvSpPr txBox="1"/>
          <p:nvPr/>
        </p:nvSpPr>
        <p:spPr>
          <a:xfrm>
            <a:off x="9636613" y="5771107"/>
            <a:ext cx="2295525" cy="47688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demo7-8.html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浮动应用小技巧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grpSp>
        <p:nvGrpSpPr>
          <p:cNvPr id="23" name="组合 22"/>
          <p:cNvGrpSpPr/>
          <p:nvPr/>
        </p:nvGrpSpPr>
        <p:grpSpPr>
          <a:xfrm>
            <a:off x="1263650" y="939800"/>
            <a:ext cx="3745230" cy="1983105"/>
            <a:chOff x="7360" y="7698"/>
            <a:chExt cx="5898" cy="3123"/>
          </a:xfrm>
        </p:grpSpPr>
        <p:grpSp>
          <p:nvGrpSpPr>
            <p:cNvPr id="16" name="组合 15"/>
            <p:cNvGrpSpPr/>
            <p:nvPr/>
          </p:nvGrpSpPr>
          <p:grpSpPr>
            <a:xfrm>
              <a:off x="7360" y="7698"/>
              <a:ext cx="5899" cy="3123"/>
              <a:chOff x="997" y="7698"/>
              <a:chExt cx="5899" cy="3123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997" y="7698"/>
                <a:ext cx="5899" cy="3123"/>
              </a:xfrm>
              <a:prstGeom prst="rect">
                <a:avLst/>
              </a:prstGeom>
              <a:noFill/>
              <a:ln w="50800" cmpd="sng">
                <a:solidFill>
                  <a:srgbClr val="FFC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8" name="图片 17" descr="3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59" y="7861"/>
                <a:ext cx="1561" cy="1603"/>
              </a:xfrm>
              <a:prstGeom prst="rect">
                <a:avLst/>
              </a:prstGeom>
            </p:spPr>
          </p:pic>
          <p:sp>
            <p:nvSpPr>
              <p:cNvPr id="19" name="文本框 18"/>
              <p:cNvSpPr txBox="1"/>
              <p:nvPr/>
            </p:nvSpPr>
            <p:spPr>
              <a:xfrm>
                <a:off x="2797" y="7861"/>
                <a:ext cx="3791" cy="216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zh-CN" altLang="en-US" sz="28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小狗很漂亮小狗很可爱小狗</a:t>
                </a:r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7360" y="9669"/>
              <a:ext cx="5899" cy="11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auto">
                <a:lnSpc>
                  <a:spcPct val="150000"/>
                </a:lnSpc>
              </a:pPr>
              <a:r>
                <a:rPr lang="zh-CN" altLang="en-US"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很漂亮小狗很可爱小狗</a:t>
              </a: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5354955" y="1165225"/>
            <a:ext cx="448881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如何使得图片和段落之间有空白间隙？</a:t>
            </a:r>
          </a:p>
        </p:txBody>
      </p:sp>
      <p:pic>
        <p:nvPicPr>
          <p:cNvPr id="5" name="图片 4" descr="tooopen_132142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6960" y="3593465"/>
            <a:ext cx="2259965" cy="2703195"/>
          </a:xfrm>
          <a:prstGeom prst="rect">
            <a:avLst/>
          </a:prstGeom>
        </p:spPr>
      </p:pic>
      <p:sp>
        <p:nvSpPr>
          <p:cNvPr id="7" name="矩形 9"/>
          <p:cNvSpPr>
            <a:spLocks noChangeArrowheads="1"/>
          </p:cNvSpPr>
          <p:nvPr/>
        </p:nvSpPr>
        <p:spPr bwMode="auto">
          <a:xfrm>
            <a:off x="566436" y="3181025"/>
            <a:ext cx="7775575" cy="2534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Font typeface="Arial" panose="020B0604020202020204" pitchFamily="34" charset="0"/>
              <a:buAutoNum type="arabicPeriod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img { padding-right: 20px ;}</a:t>
            </a:r>
          </a:p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Font typeface="Arial" panose="020B0604020202020204" pitchFamily="34" charset="0"/>
              <a:buAutoNum type="arabicPeriod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img { margin-right: 20px ;}</a:t>
            </a:r>
          </a:p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Font typeface="Arial" panose="020B0604020202020204" pitchFamily="34" charset="0"/>
              <a:buAutoNum type="arabicPeriod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{ padding-left: 20px ;}</a:t>
            </a:r>
          </a:p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Font typeface="Arial" panose="020B0604020202020204" pitchFamily="34" charset="0"/>
              <a:buAutoNum type="arabicPeriod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{ margin-left: 20px ;}</a:t>
            </a:r>
          </a:p>
        </p:txBody>
      </p:sp>
      <p:sp>
        <p:nvSpPr>
          <p:cNvPr id="2050" name=" 2050"/>
          <p:cNvSpPr/>
          <p:nvPr/>
        </p:nvSpPr>
        <p:spPr bwMode="auto">
          <a:xfrm>
            <a:off x="5911215" y="3371850"/>
            <a:ext cx="682625" cy="386715"/>
          </a:xfrm>
          <a:custGeom>
            <a:avLst/>
            <a:gdLst>
              <a:gd name="T0" fmla="*/ 1905000 w 1360"/>
              <a:gd name="T1" fmla="*/ 65651 h 1358"/>
              <a:gd name="T2" fmla="*/ 1703294 w 1360"/>
              <a:gd name="T3" fmla="*/ 205463 h 1358"/>
              <a:gd name="T4" fmla="*/ 1507191 w 1360"/>
              <a:gd name="T5" fmla="*/ 363512 h 1358"/>
              <a:gd name="T6" fmla="*/ 1318092 w 1360"/>
              <a:gd name="T7" fmla="*/ 538581 h 1358"/>
              <a:gd name="T8" fmla="*/ 1138798 w 1360"/>
              <a:gd name="T9" fmla="*/ 731887 h 1358"/>
              <a:gd name="T10" fmla="*/ 970710 w 1360"/>
              <a:gd name="T11" fmla="*/ 930055 h 1358"/>
              <a:gd name="T12" fmla="*/ 832037 w 1360"/>
              <a:gd name="T13" fmla="*/ 1130655 h 1358"/>
              <a:gd name="T14" fmla="*/ 715776 w 1360"/>
              <a:gd name="T15" fmla="*/ 1326392 h 1358"/>
              <a:gd name="T16" fmla="*/ 624728 w 1360"/>
              <a:gd name="T17" fmla="*/ 1520914 h 1358"/>
              <a:gd name="T18" fmla="*/ 525276 w 1360"/>
              <a:gd name="T19" fmla="*/ 1580486 h 1358"/>
              <a:gd name="T20" fmla="*/ 455239 w 1360"/>
              <a:gd name="T21" fmla="*/ 1627901 h 1358"/>
              <a:gd name="T22" fmla="*/ 417419 w 1360"/>
              <a:gd name="T23" fmla="*/ 1625469 h 1358"/>
              <a:gd name="T24" fmla="*/ 390805 w 1360"/>
              <a:gd name="T25" fmla="*/ 1551308 h 1358"/>
              <a:gd name="T26" fmla="*/ 336176 w 1360"/>
              <a:gd name="T27" fmla="*/ 1432163 h 1358"/>
              <a:gd name="T28" fmla="*/ 285750 w 1360"/>
              <a:gd name="T29" fmla="*/ 1322745 h 1358"/>
              <a:gd name="T30" fmla="*/ 239526 w 1360"/>
              <a:gd name="T31" fmla="*/ 1231563 h 1358"/>
              <a:gd name="T32" fmla="*/ 196103 w 1360"/>
              <a:gd name="T33" fmla="*/ 1158618 h 1358"/>
              <a:gd name="T34" fmla="*/ 155482 w 1360"/>
              <a:gd name="T35" fmla="*/ 1102693 h 1358"/>
              <a:gd name="T36" fmla="*/ 120463 w 1360"/>
              <a:gd name="T37" fmla="*/ 1061357 h 1358"/>
              <a:gd name="T38" fmla="*/ 81243 w 1360"/>
              <a:gd name="T39" fmla="*/ 1030963 h 1358"/>
              <a:gd name="T40" fmla="*/ 40621 w 1360"/>
              <a:gd name="T41" fmla="*/ 1011511 h 1358"/>
              <a:gd name="T42" fmla="*/ 0 w 1360"/>
              <a:gd name="T43" fmla="*/ 1003001 h 1358"/>
              <a:gd name="T44" fmla="*/ 53228 w 1360"/>
              <a:gd name="T45" fmla="*/ 960449 h 1358"/>
              <a:gd name="T46" fmla="*/ 107857 w 1360"/>
              <a:gd name="T47" fmla="*/ 930055 h 1358"/>
              <a:gd name="T48" fmla="*/ 152680 w 1360"/>
              <a:gd name="T49" fmla="*/ 914250 h 1358"/>
              <a:gd name="T50" fmla="*/ 198904 w 1360"/>
              <a:gd name="T51" fmla="*/ 906956 h 1358"/>
              <a:gd name="T52" fmla="*/ 257735 w 1360"/>
              <a:gd name="T53" fmla="*/ 925192 h 1358"/>
              <a:gd name="T54" fmla="*/ 323570 w 1360"/>
              <a:gd name="T55" fmla="*/ 979901 h 1358"/>
              <a:gd name="T56" fmla="*/ 388004 w 1360"/>
              <a:gd name="T57" fmla="*/ 1067436 h 1358"/>
              <a:gd name="T58" fmla="*/ 458040 w 1360"/>
              <a:gd name="T59" fmla="*/ 1191443 h 1358"/>
              <a:gd name="T60" fmla="*/ 572901 w 1360"/>
              <a:gd name="T61" fmla="*/ 1193875 h 1358"/>
              <a:gd name="T62" fmla="*/ 710173 w 1360"/>
              <a:gd name="T63" fmla="*/ 1000569 h 1358"/>
              <a:gd name="T64" fmla="*/ 861452 w 1360"/>
              <a:gd name="T65" fmla="*/ 813342 h 1358"/>
              <a:gd name="T66" fmla="*/ 1025338 w 1360"/>
              <a:gd name="T67" fmla="*/ 637057 h 1358"/>
              <a:gd name="T68" fmla="*/ 1203232 w 1360"/>
              <a:gd name="T69" fmla="*/ 468067 h 1358"/>
              <a:gd name="T70" fmla="*/ 1385327 w 1360"/>
              <a:gd name="T71" fmla="*/ 314881 h 1358"/>
              <a:gd name="T72" fmla="*/ 1574426 w 1360"/>
              <a:gd name="T73" fmla="*/ 175069 h 1358"/>
              <a:gd name="T74" fmla="*/ 1764926 w 1360"/>
              <a:gd name="T75" fmla="*/ 53493 h 1358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360" h="1358">
                <a:moveTo>
                  <a:pt x="1331" y="0"/>
                </a:moveTo>
                <a:lnTo>
                  <a:pt x="1360" y="54"/>
                </a:lnTo>
                <a:lnTo>
                  <a:pt x="1287" y="109"/>
                </a:lnTo>
                <a:lnTo>
                  <a:pt x="1216" y="169"/>
                </a:lnTo>
                <a:lnTo>
                  <a:pt x="1145" y="232"/>
                </a:lnTo>
                <a:lnTo>
                  <a:pt x="1076" y="299"/>
                </a:lnTo>
                <a:lnTo>
                  <a:pt x="1007" y="368"/>
                </a:lnTo>
                <a:lnTo>
                  <a:pt x="941" y="443"/>
                </a:lnTo>
                <a:lnTo>
                  <a:pt x="876" y="520"/>
                </a:lnTo>
                <a:lnTo>
                  <a:pt x="813" y="602"/>
                </a:lnTo>
                <a:lnTo>
                  <a:pt x="751" y="685"/>
                </a:lnTo>
                <a:lnTo>
                  <a:pt x="693" y="765"/>
                </a:lnTo>
                <a:lnTo>
                  <a:pt x="642" y="848"/>
                </a:lnTo>
                <a:lnTo>
                  <a:pt x="594" y="930"/>
                </a:lnTo>
                <a:lnTo>
                  <a:pt x="551" y="1011"/>
                </a:lnTo>
                <a:lnTo>
                  <a:pt x="511" y="1091"/>
                </a:lnTo>
                <a:lnTo>
                  <a:pt x="476" y="1172"/>
                </a:lnTo>
                <a:lnTo>
                  <a:pt x="446" y="1251"/>
                </a:lnTo>
                <a:lnTo>
                  <a:pt x="401" y="1281"/>
                </a:lnTo>
                <a:lnTo>
                  <a:pt x="375" y="1300"/>
                </a:lnTo>
                <a:lnTo>
                  <a:pt x="348" y="1320"/>
                </a:lnTo>
                <a:lnTo>
                  <a:pt x="325" y="1339"/>
                </a:lnTo>
                <a:lnTo>
                  <a:pt x="304" y="1358"/>
                </a:lnTo>
                <a:lnTo>
                  <a:pt x="298" y="1337"/>
                </a:lnTo>
                <a:lnTo>
                  <a:pt x="290" y="1310"/>
                </a:lnTo>
                <a:lnTo>
                  <a:pt x="279" y="1276"/>
                </a:lnTo>
                <a:lnTo>
                  <a:pt x="263" y="1237"/>
                </a:lnTo>
                <a:lnTo>
                  <a:pt x="240" y="1178"/>
                </a:lnTo>
                <a:lnTo>
                  <a:pt x="221" y="1132"/>
                </a:lnTo>
                <a:lnTo>
                  <a:pt x="204" y="1088"/>
                </a:lnTo>
                <a:lnTo>
                  <a:pt x="186" y="1049"/>
                </a:lnTo>
                <a:lnTo>
                  <a:pt x="171" y="1013"/>
                </a:lnTo>
                <a:lnTo>
                  <a:pt x="156" y="982"/>
                </a:lnTo>
                <a:lnTo>
                  <a:pt x="140" y="953"/>
                </a:lnTo>
                <a:lnTo>
                  <a:pt x="125" y="928"/>
                </a:lnTo>
                <a:lnTo>
                  <a:pt x="111" y="907"/>
                </a:lnTo>
                <a:lnTo>
                  <a:pt x="100" y="890"/>
                </a:lnTo>
                <a:lnTo>
                  <a:pt x="86" y="873"/>
                </a:lnTo>
                <a:lnTo>
                  <a:pt x="71" y="859"/>
                </a:lnTo>
                <a:lnTo>
                  <a:pt x="58" y="848"/>
                </a:lnTo>
                <a:lnTo>
                  <a:pt x="44" y="838"/>
                </a:lnTo>
                <a:lnTo>
                  <a:pt x="29" y="832"/>
                </a:lnTo>
                <a:lnTo>
                  <a:pt x="15" y="827"/>
                </a:lnTo>
                <a:lnTo>
                  <a:pt x="0" y="825"/>
                </a:lnTo>
                <a:lnTo>
                  <a:pt x="19" y="806"/>
                </a:lnTo>
                <a:lnTo>
                  <a:pt x="38" y="790"/>
                </a:lnTo>
                <a:lnTo>
                  <a:pt x="58" y="777"/>
                </a:lnTo>
                <a:lnTo>
                  <a:pt x="77" y="765"/>
                </a:lnTo>
                <a:lnTo>
                  <a:pt x="94" y="758"/>
                </a:lnTo>
                <a:lnTo>
                  <a:pt x="109" y="752"/>
                </a:lnTo>
                <a:lnTo>
                  <a:pt x="127" y="748"/>
                </a:lnTo>
                <a:lnTo>
                  <a:pt x="142" y="746"/>
                </a:lnTo>
                <a:lnTo>
                  <a:pt x="163" y="750"/>
                </a:lnTo>
                <a:lnTo>
                  <a:pt x="184" y="761"/>
                </a:lnTo>
                <a:lnTo>
                  <a:pt x="207" y="779"/>
                </a:lnTo>
                <a:lnTo>
                  <a:pt x="231" y="806"/>
                </a:lnTo>
                <a:lnTo>
                  <a:pt x="254" y="838"/>
                </a:lnTo>
                <a:lnTo>
                  <a:pt x="277" y="878"/>
                </a:lnTo>
                <a:lnTo>
                  <a:pt x="302" y="924"/>
                </a:lnTo>
                <a:lnTo>
                  <a:pt x="327" y="980"/>
                </a:lnTo>
                <a:lnTo>
                  <a:pt x="363" y="1063"/>
                </a:lnTo>
                <a:lnTo>
                  <a:pt x="409" y="982"/>
                </a:lnTo>
                <a:lnTo>
                  <a:pt x="457" y="901"/>
                </a:lnTo>
                <a:lnTo>
                  <a:pt x="507" y="823"/>
                </a:lnTo>
                <a:lnTo>
                  <a:pt x="561" y="744"/>
                </a:lnTo>
                <a:lnTo>
                  <a:pt x="615" y="669"/>
                </a:lnTo>
                <a:lnTo>
                  <a:pt x="672" y="596"/>
                </a:lnTo>
                <a:lnTo>
                  <a:pt x="732" y="524"/>
                </a:lnTo>
                <a:lnTo>
                  <a:pt x="795" y="453"/>
                </a:lnTo>
                <a:lnTo>
                  <a:pt x="859" y="385"/>
                </a:lnTo>
                <a:lnTo>
                  <a:pt x="924" y="320"/>
                </a:lnTo>
                <a:lnTo>
                  <a:pt x="989" y="259"/>
                </a:lnTo>
                <a:lnTo>
                  <a:pt x="1055" y="199"/>
                </a:lnTo>
                <a:lnTo>
                  <a:pt x="1124" y="144"/>
                </a:lnTo>
                <a:lnTo>
                  <a:pt x="1191" y="92"/>
                </a:lnTo>
                <a:lnTo>
                  <a:pt x="1260" y="44"/>
                </a:lnTo>
                <a:lnTo>
                  <a:pt x="1331" y="0"/>
                </a:lnTo>
                <a:close/>
              </a:path>
            </a:pathLst>
          </a:cu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8" name=" 2050"/>
          <p:cNvSpPr/>
          <p:nvPr/>
        </p:nvSpPr>
        <p:spPr bwMode="auto">
          <a:xfrm>
            <a:off x="5911215" y="3982085"/>
            <a:ext cx="682625" cy="386715"/>
          </a:xfrm>
          <a:custGeom>
            <a:avLst/>
            <a:gdLst>
              <a:gd name="T0" fmla="*/ 1905000 w 1360"/>
              <a:gd name="T1" fmla="*/ 65651 h 1358"/>
              <a:gd name="T2" fmla="*/ 1703294 w 1360"/>
              <a:gd name="T3" fmla="*/ 205463 h 1358"/>
              <a:gd name="T4" fmla="*/ 1507191 w 1360"/>
              <a:gd name="T5" fmla="*/ 363512 h 1358"/>
              <a:gd name="T6" fmla="*/ 1318092 w 1360"/>
              <a:gd name="T7" fmla="*/ 538581 h 1358"/>
              <a:gd name="T8" fmla="*/ 1138798 w 1360"/>
              <a:gd name="T9" fmla="*/ 731887 h 1358"/>
              <a:gd name="T10" fmla="*/ 970710 w 1360"/>
              <a:gd name="T11" fmla="*/ 930055 h 1358"/>
              <a:gd name="T12" fmla="*/ 832037 w 1360"/>
              <a:gd name="T13" fmla="*/ 1130655 h 1358"/>
              <a:gd name="T14" fmla="*/ 715776 w 1360"/>
              <a:gd name="T15" fmla="*/ 1326392 h 1358"/>
              <a:gd name="T16" fmla="*/ 624728 w 1360"/>
              <a:gd name="T17" fmla="*/ 1520914 h 1358"/>
              <a:gd name="T18" fmla="*/ 525276 w 1360"/>
              <a:gd name="T19" fmla="*/ 1580486 h 1358"/>
              <a:gd name="T20" fmla="*/ 455239 w 1360"/>
              <a:gd name="T21" fmla="*/ 1627901 h 1358"/>
              <a:gd name="T22" fmla="*/ 417419 w 1360"/>
              <a:gd name="T23" fmla="*/ 1625469 h 1358"/>
              <a:gd name="T24" fmla="*/ 390805 w 1360"/>
              <a:gd name="T25" fmla="*/ 1551308 h 1358"/>
              <a:gd name="T26" fmla="*/ 336176 w 1360"/>
              <a:gd name="T27" fmla="*/ 1432163 h 1358"/>
              <a:gd name="T28" fmla="*/ 285750 w 1360"/>
              <a:gd name="T29" fmla="*/ 1322745 h 1358"/>
              <a:gd name="T30" fmla="*/ 239526 w 1360"/>
              <a:gd name="T31" fmla="*/ 1231563 h 1358"/>
              <a:gd name="T32" fmla="*/ 196103 w 1360"/>
              <a:gd name="T33" fmla="*/ 1158618 h 1358"/>
              <a:gd name="T34" fmla="*/ 155482 w 1360"/>
              <a:gd name="T35" fmla="*/ 1102693 h 1358"/>
              <a:gd name="T36" fmla="*/ 120463 w 1360"/>
              <a:gd name="T37" fmla="*/ 1061357 h 1358"/>
              <a:gd name="T38" fmla="*/ 81243 w 1360"/>
              <a:gd name="T39" fmla="*/ 1030963 h 1358"/>
              <a:gd name="T40" fmla="*/ 40621 w 1360"/>
              <a:gd name="T41" fmla="*/ 1011511 h 1358"/>
              <a:gd name="T42" fmla="*/ 0 w 1360"/>
              <a:gd name="T43" fmla="*/ 1003001 h 1358"/>
              <a:gd name="T44" fmla="*/ 53228 w 1360"/>
              <a:gd name="T45" fmla="*/ 960449 h 1358"/>
              <a:gd name="T46" fmla="*/ 107857 w 1360"/>
              <a:gd name="T47" fmla="*/ 930055 h 1358"/>
              <a:gd name="T48" fmla="*/ 152680 w 1360"/>
              <a:gd name="T49" fmla="*/ 914250 h 1358"/>
              <a:gd name="T50" fmla="*/ 198904 w 1360"/>
              <a:gd name="T51" fmla="*/ 906956 h 1358"/>
              <a:gd name="T52" fmla="*/ 257735 w 1360"/>
              <a:gd name="T53" fmla="*/ 925192 h 1358"/>
              <a:gd name="T54" fmla="*/ 323570 w 1360"/>
              <a:gd name="T55" fmla="*/ 979901 h 1358"/>
              <a:gd name="T56" fmla="*/ 388004 w 1360"/>
              <a:gd name="T57" fmla="*/ 1067436 h 1358"/>
              <a:gd name="T58" fmla="*/ 458040 w 1360"/>
              <a:gd name="T59" fmla="*/ 1191443 h 1358"/>
              <a:gd name="T60" fmla="*/ 572901 w 1360"/>
              <a:gd name="T61" fmla="*/ 1193875 h 1358"/>
              <a:gd name="T62" fmla="*/ 710173 w 1360"/>
              <a:gd name="T63" fmla="*/ 1000569 h 1358"/>
              <a:gd name="T64" fmla="*/ 861452 w 1360"/>
              <a:gd name="T65" fmla="*/ 813342 h 1358"/>
              <a:gd name="T66" fmla="*/ 1025338 w 1360"/>
              <a:gd name="T67" fmla="*/ 637057 h 1358"/>
              <a:gd name="T68" fmla="*/ 1203232 w 1360"/>
              <a:gd name="T69" fmla="*/ 468067 h 1358"/>
              <a:gd name="T70" fmla="*/ 1385327 w 1360"/>
              <a:gd name="T71" fmla="*/ 314881 h 1358"/>
              <a:gd name="T72" fmla="*/ 1574426 w 1360"/>
              <a:gd name="T73" fmla="*/ 175069 h 1358"/>
              <a:gd name="T74" fmla="*/ 1764926 w 1360"/>
              <a:gd name="T75" fmla="*/ 53493 h 1358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360" h="1358">
                <a:moveTo>
                  <a:pt x="1331" y="0"/>
                </a:moveTo>
                <a:lnTo>
                  <a:pt x="1360" y="54"/>
                </a:lnTo>
                <a:lnTo>
                  <a:pt x="1287" y="109"/>
                </a:lnTo>
                <a:lnTo>
                  <a:pt x="1216" y="169"/>
                </a:lnTo>
                <a:lnTo>
                  <a:pt x="1145" y="232"/>
                </a:lnTo>
                <a:lnTo>
                  <a:pt x="1076" y="299"/>
                </a:lnTo>
                <a:lnTo>
                  <a:pt x="1007" y="368"/>
                </a:lnTo>
                <a:lnTo>
                  <a:pt x="941" y="443"/>
                </a:lnTo>
                <a:lnTo>
                  <a:pt x="876" y="520"/>
                </a:lnTo>
                <a:lnTo>
                  <a:pt x="813" y="602"/>
                </a:lnTo>
                <a:lnTo>
                  <a:pt x="751" y="685"/>
                </a:lnTo>
                <a:lnTo>
                  <a:pt x="693" y="765"/>
                </a:lnTo>
                <a:lnTo>
                  <a:pt x="642" y="848"/>
                </a:lnTo>
                <a:lnTo>
                  <a:pt x="594" y="930"/>
                </a:lnTo>
                <a:lnTo>
                  <a:pt x="551" y="1011"/>
                </a:lnTo>
                <a:lnTo>
                  <a:pt x="511" y="1091"/>
                </a:lnTo>
                <a:lnTo>
                  <a:pt x="476" y="1172"/>
                </a:lnTo>
                <a:lnTo>
                  <a:pt x="446" y="1251"/>
                </a:lnTo>
                <a:lnTo>
                  <a:pt x="401" y="1281"/>
                </a:lnTo>
                <a:lnTo>
                  <a:pt x="375" y="1300"/>
                </a:lnTo>
                <a:lnTo>
                  <a:pt x="348" y="1320"/>
                </a:lnTo>
                <a:lnTo>
                  <a:pt x="325" y="1339"/>
                </a:lnTo>
                <a:lnTo>
                  <a:pt x="304" y="1358"/>
                </a:lnTo>
                <a:lnTo>
                  <a:pt x="298" y="1337"/>
                </a:lnTo>
                <a:lnTo>
                  <a:pt x="290" y="1310"/>
                </a:lnTo>
                <a:lnTo>
                  <a:pt x="279" y="1276"/>
                </a:lnTo>
                <a:lnTo>
                  <a:pt x="263" y="1237"/>
                </a:lnTo>
                <a:lnTo>
                  <a:pt x="240" y="1178"/>
                </a:lnTo>
                <a:lnTo>
                  <a:pt x="221" y="1132"/>
                </a:lnTo>
                <a:lnTo>
                  <a:pt x="204" y="1088"/>
                </a:lnTo>
                <a:lnTo>
                  <a:pt x="186" y="1049"/>
                </a:lnTo>
                <a:lnTo>
                  <a:pt x="171" y="1013"/>
                </a:lnTo>
                <a:lnTo>
                  <a:pt x="156" y="982"/>
                </a:lnTo>
                <a:lnTo>
                  <a:pt x="140" y="953"/>
                </a:lnTo>
                <a:lnTo>
                  <a:pt x="125" y="928"/>
                </a:lnTo>
                <a:lnTo>
                  <a:pt x="111" y="907"/>
                </a:lnTo>
                <a:lnTo>
                  <a:pt x="100" y="890"/>
                </a:lnTo>
                <a:lnTo>
                  <a:pt x="86" y="873"/>
                </a:lnTo>
                <a:lnTo>
                  <a:pt x="71" y="859"/>
                </a:lnTo>
                <a:lnTo>
                  <a:pt x="58" y="848"/>
                </a:lnTo>
                <a:lnTo>
                  <a:pt x="44" y="838"/>
                </a:lnTo>
                <a:lnTo>
                  <a:pt x="29" y="832"/>
                </a:lnTo>
                <a:lnTo>
                  <a:pt x="15" y="827"/>
                </a:lnTo>
                <a:lnTo>
                  <a:pt x="0" y="825"/>
                </a:lnTo>
                <a:lnTo>
                  <a:pt x="19" y="806"/>
                </a:lnTo>
                <a:lnTo>
                  <a:pt x="38" y="790"/>
                </a:lnTo>
                <a:lnTo>
                  <a:pt x="58" y="777"/>
                </a:lnTo>
                <a:lnTo>
                  <a:pt x="77" y="765"/>
                </a:lnTo>
                <a:lnTo>
                  <a:pt x="94" y="758"/>
                </a:lnTo>
                <a:lnTo>
                  <a:pt x="109" y="752"/>
                </a:lnTo>
                <a:lnTo>
                  <a:pt x="127" y="748"/>
                </a:lnTo>
                <a:lnTo>
                  <a:pt x="142" y="746"/>
                </a:lnTo>
                <a:lnTo>
                  <a:pt x="163" y="750"/>
                </a:lnTo>
                <a:lnTo>
                  <a:pt x="184" y="761"/>
                </a:lnTo>
                <a:lnTo>
                  <a:pt x="207" y="779"/>
                </a:lnTo>
                <a:lnTo>
                  <a:pt x="231" y="806"/>
                </a:lnTo>
                <a:lnTo>
                  <a:pt x="254" y="838"/>
                </a:lnTo>
                <a:lnTo>
                  <a:pt x="277" y="878"/>
                </a:lnTo>
                <a:lnTo>
                  <a:pt x="302" y="924"/>
                </a:lnTo>
                <a:lnTo>
                  <a:pt x="327" y="980"/>
                </a:lnTo>
                <a:lnTo>
                  <a:pt x="363" y="1063"/>
                </a:lnTo>
                <a:lnTo>
                  <a:pt x="409" y="982"/>
                </a:lnTo>
                <a:lnTo>
                  <a:pt x="457" y="901"/>
                </a:lnTo>
                <a:lnTo>
                  <a:pt x="507" y="823"/>
                </a:lnTo>
                <a:lnTo>
                  <a:pt x="561" y="744"/>
                </a:lnTo>
                <a:lnTo>
                  <a:pt x="615" y="669"/>
                </a:lnTo>
                <a:lnTo>
                  <a:pt x="672" y="596"/>
                </a:lnTo>
                <a:lnTo>
                  <a:pt x="732" y="524"/>
                </a:lnTo>
                <a:lnTo>
                  <a:pt x="795" y="453"/>
                </a:lnTo>
                <a:lnTo>
                  <a:pt x="859" y="385"/>
                </a:lnTo>
                <a:lnTo>
                  <a:pt x="924" y="320"/>
                </a:lnTo>
                <a:lnTo>
                  <a:pt x="989" y="259"/>
                </a:lnTo>
                <a:lnTo>
                  <a:pt x="1055" y="199"/>
                </a:lnTo>
                <a:lnTo>
                  <a:pt x="1124" y="144"/>
                </a:lnTo>
                <a:lnTo>
                  <a:pt x="1191" y="92"/>
                </a:lnTo>
                <a:lnTo>
                  <a:pt x="1260" y="44"/>
                </a:lnTo>
                <a:lnTo>
                  <a:pt x="1331" y="0"/>
                </a:lnTo>
                <a:close/>
              </a:path>
            </a:pathLst>
          </a:cu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52" name=" 252"/>
          <p:cNvSpPr/>
          <p:nvPr/>
        </p:nvSpPr>
        <p:spPr>
          <a:xfrm rot="2640000">
            <a:off x="5847080" y="4408170"/>
            <a:ext cx="810895" cy="862330"/>
          </a:xfrm>
          <a:prstGeom prst="mathPlus">
            <a:avLst>
              <a:gd name="adj1" fmla="val 9220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 252"/>
          <p:cNvSpPr/>
          <p:nvPr/>
        </p:nvSpPr>
        <p:spPr>
          <a:xfrm rot="2640000">
            <a:off x="5847080" y="5040630"/>
            <a:ext cx="810895" cy="862330"/>
          </a:xfrm>
          <a:prstGeom prst="mathPlus">
            <a:avLst>
              <a:gd name="adj1" fmla="val 9220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7" name="TextBox 7"/>
          <p:cNvSpPr txBox="1"/>
          <p:nvPr/>
        </p:nvSpPr>
        <p:spPr>
          <a:xfrm>
            <a:off x="7548098" y="5820002"/>
            <a:ext cx="2295525" cy="47688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demo7-9.html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50" grpId="0" animBg="1"/>
      <p:bldP spid="2050" grpId="1" animBg="1"/>
      <p:bldP spid="2050" grpId="2" animBg="1"/>
      <p:bldP spid="2050" grpId="3" animBg="1"/>
      <p:bldP spid="2050" grpId="4" bldLvl="0" animBg="1"/>
      <p:bldP spid="8" grpId="0" animBg="1"/>
      <p:bldP spid="8" grpId="1" animBg="1"/>
      <p:bldP spid="8" grpId="2" animBg="1"/>
      <p:bldP spid="8" grpId="3" animBg="1"/>
      <p:bldP spid="8" grpId="4" bldLvl="0" animBg="1"/>
      <p:bldP spid="252" grpId="0" bldLvl="0" animBg="1"/>
      <p:bldP spid="9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12" y="999490"/>
            <a:ext cx="11428730" cy="3799840"/>
          </a:xfrm>
          <a:prstGeom prst="rect">
            <a:avLst/>
          </a:prstGeom>
        </p:spPr>
      </p:pic>
      <p:pic>
        <p:nvPicPr>
          <p:cNvPr id="1844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1635" y="4660265"/>
            <a:ext cx="1434465" cy="167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1188261" y="4105910"/>
            <a:ext cx="9731375" cy="852805"/>
            <a:chOff x="1144" y="6216"/>
            <a:chExt cx="15325" cy="1343"/>
          </a:xfrm>
        </p:grpSpPr>
        <p:sp>
          <p:nvSpPr>
            <p:cNvPr id="6" name="矩形 5"/>
            <p:cNvSpPr/>
            <p:nvPr/>
          </p:nvSpPr>
          <p:spPr>
            <a:xfrm>
              <a:off x="1144" y="6216"/>
              <a:ext cx="1056" cy="1343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5413" y="6216"/>
              <a:ext cx="1056" cy="1343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62915" y="5462905"/>
            <a:ext cx="989584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1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、如何定位？     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2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、如何控制位置？     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3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、如何设置对称？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8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31679" y="1025693"/>
            <a:ext cx="2880811" cy="540800"/>
          </a:xfrm>
          <a:prstGeom prst="rect">
            <a:avLst/>
          </a:prstGeom>
          <a:noFill/>
        </p:spPr>
        <p:txBody>
          <a:bodyPr wrap="none" lIns="108850" tIns="54425" rIns="108850" bIns="54425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position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定位</a:t>
            </a:r>
          </a:p>
        </p:txBody>
      </p:sp>
      <p:graphicFrame>
        <p:nvGraphicFramePr>
          <p:cNvPr id="5" name="Group 48"/>
          <p:cNvGraphicFramePr>
            <a:graphicFrameLocks noGrp="1"/>
          </p:cNvGraphicFramePr>
          <p:nvPr/>
        </p:nvGraphicFramePr>
        <p:xfrm>
          <a:off x="812543" y="2016707"/>
          <a:ext cx="10685134" cy="3888105"/>
        </p:xfrm>
        <a:graphic>
          <a:graphicData uri="http://schemas.openxmlformats.org/drawingml/2006/table">
            <a:tbl>
              <a:tblPr/>
              <a:tblGrid>
                <a:gridCol w="15266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62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022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496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属性</a:t>
                      </a:r>
                    </a:p>
                  </a:txBody>
                  <a:tcPr marL="121904" marR="121904" marT="45738" marB="4573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rgbClr val="7BE4F9"/>
                        </a:gs>
                        <a:gs pos="100000">
                          <a:srgbClr val="DDF7FF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常用值</a:t>
                      </a:r>
                    </a:p>
                  </a:txBody>
                  <a:tcPr marL="121904" marR="121904" marT="45738" marB="4573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rgbClr val="7BE4F9"/>
                        </a:gs>
                        <a:gs pos="100000">
                          <a:srgbClr val="DDF7FF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说  明</a:t>
                      </a:r>
                    </a:p>
                  </a:txBody>
                  <a:tcPr marL="121904" marR="121904" marT="45738" marB="4573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rgbClr val="7BE4F9"/>
                        </a:gs>
                        <a:gs pos="100000">
                          <a:srgbClr val="DDF7FF"/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2805">
                <a:tc row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position</a:t>
                      </a: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en-US" altLang="zh-CN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static</a:t>
                      </a: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4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默认值。没有定位，元素出现在正常的流中</a:t>
                      </a:r>
                      <a:endParaRPr lang="zh-CN" altLang="en-US" sz="2400" b="0" kern="120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5280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79339" marR="79339" marT="39666" marB="3966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relative</a:t>
                      </a: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相对定位，相对于其正常位置进行定位</a:t>
                      </a: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280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absolute</a:t>
                      </a: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zh-CN" altLang="en-US" sz="24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绝对定位，相对于 </a:t>
                      </a:r>
                      <a:r>
                        <a:rPr lang="en-US" altLang="zh-CN" sz="24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static </a:t>
                      </a:r>
                      <a:r>
                        <a:rPr lang="zh-CN" altLang="en-US" sz="24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定位以外的第一个有定位属性的父元素进行定位</a:t>
                      </a:r>
                      <a:endParaRPr kumimoji="0" lang="zh-CN" altLang="en-US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008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79339" marR="79339" marT="39666" marB="3966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fixed</a:t>
                      </a: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zh-CN" altLang="en-US" sz="24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固定定位，相对于浏览器窗口进行定位</a:t>
                      </a:r>
                      <a:endParaRPr kumimoji="0" lang="zh-CN" altLang="en-US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/>
              <a:t>相对定位 </a:t>
            </a:r>
            <a:r>
              <a:rPr lang="en-US" altLang="zh-CN" dirty="0"/>
              <a:t>—— </a:t>
            </a:r>
            <a:r>
              <a:rPr lang="en-US" altLang="zh-CN" b="1" dirty="0" err="1">
                <a:solidFill>
                  <a:srgbClr val="FF0000"/>
                </a:solidFill>
              </a:rPr>
              <a:t>position : relative</a:t>
            </a:r>
            <a:r>
              <a:rPr lang="en-US" altLang="zh-CN" b="1" dirty="0">
                <a:solidFill>
                  <a:srgbClr val="FF0000"/>
                </a:solidFill>
              </a:rPr>
              <a:t>;</a:t>
            </a:r>
            <a:endParaRPr lang="zh-CN" altLang="en-US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与 </a:t>
            </a:r>
            <a:r>
              <a:rPr lang="en-US" altLang="zh-CN" dirty="0"/>
              <a:t>left</a:t>
            </a:r>
            <a:r>
              <a:rPr lang="zh-CN" altLang="en-US" dirty="0"/>
              <a:t>，</a:t>
            </a:r>
            <a:r>
              <a:rPr lang="en-US" altLang="zh-CN" dirty="0"/>
              <a:t>right</a:t>
            </a:r>
            <a:r>
              <a:rPr lang="zh-CN" altLang="en-US" dirty="0"/>
              <a:t>，</a:t>
            </a:r>
            <a:r>
              <a:rPr lang="en-US" altLang="zh-CN" dirty="0"/>
              <a:t>top</a:t>
            </a:r>
            <a:r>
              <a:rPr lang="zh-CN" altLang="en-US" dirty="0"/>
              <a:t>，</a:t>
            </a:r>
            <a:r>
              <a:rPr lang="en-US" altLang="zh-CN" dirty="0"/>
              <a:t>bottom </a:t>
            </a:r>
            <a:r>
              <a:rPr lang="zh-CN" altLang="en-US" dirty="0"/>
              <a:t>等属性共同使用</a:t>
            </a:r>
            <a:endParaRPr lang="en-US" altLang="zh-CN" dirty="0"/>
          </a:p>
          <a:p>
            <a:pPr lvl="1"/>
            <a:r>
              <a:rPr lang="zh-CN" altLang="en-US" dirty="0"/>
              <a:t>以自身本应在的位置为参照物</a:t>
            </a:r>
            <a:endParaRPr lang="en-US" altLang="zh-CN" dirty="0"/>
          </a:p>
          <a:p>
            <a:pPr lvl="1"/>
            <a:r>
              <a:rPr lang="zh-CN" altLang="en-US" dirty="0"/>
              <a:t>保留自身位置</a:t>
            </a:r>
          </a:p>
        </p:txBody>
      </p:sp>
      <p:sp>
        <p:nvSpPr>
          <p:cNvPr id="4" name="矩形 3"/>
          <p:cNvSpPr/>
          <p:nvPr/>
        </p:nvSpPr>
        <p:spPr>
          <a:xfrm>
            <a:off x="4214173" y="3435577"/>
            <a:ext cx="2940685" cy="2317115"/>
          </a:xfrm>
          <a:prstGeom prst="rect">
            <a:avLst/>
          </a:prstGeom>
          <a:solidFill>
            <a:schemeClr val="bg1"/>
          </a:solidFill>
          <a:ln w="50800" cmpd="sng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353928" y="3583394"/>
            <a:ext cx="900007" cy="900007"/>
          </a:xfrm>
          <a:prstGeom prst="rect">
            <a:avLst/>
          </a:prstGeom>
          <a:noFill/>
          <a:ln w="50800" cmpd="sng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353928" y="4630509"/>
            <a:ext cx="900007" cy="900007"/>
          </a:xfrm>
          <a:prstGeom prst="rect">
            <a:avLst/>
          </a:prstGeom>
          <a:gradFill>
            <a:gsLst>
              <a:gs pos="0">
                <a:srgbClr val="9EE256"/>
              </a:gs>
              <a:gs pos="100000">
                <a:srgbClr val="52762D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</a:p>
        </p:txBody>
      </p:sp>
      <p:sp>
        <p:nvSpPr>
          <p:cNvPr id="7" name="矩形 6"/>
          <p:cNvSpPr/>
          <p:nvPr/>
        </p:nvSpPr>
        <p:spPr>
          <a:xfrm>
            <a:off x="4353928" y="3583394"/>
            <a:ext cx="900007" cy="90000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818" y="3425822"/>
            <a:ext cx="3214621" cy="2075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1" name="组合 20"/>
          <p:cNvGrpSpPr/>
          <p:nvPr/>
        </p:nvGrpSpPr>
        <p:grpSpPr>
          <a:xfrm>
            <a:off x="4079240" y="3566160"/>
            <a:ext cx="3785870" cy="763905"/>
            <a:chOff x="6424" y="5616"/>
            <a:chExt cx="5962" cy="1203"/>
          </a:xfrm>
        </p:grpSpPr>
        <p:grpSp>
          <p:nvGrpSpPr>
            <p:cNvPr id="8" name="组合 7"/>
            <p:cNvGrpSpPr/>
            <p:nvPr/>
          </p:nvGrpSpPr>
          <p:grpSpPr>
            <a:xfrm>
              <a:off x="6424" y="5631"/>
              <a:ext cx="5962" cy="1188"/>
              <a:chOff x="11297" y="5402"/>
              <a:chExt cx="5962" cy="1188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11297" y="5402"/>
                <a:ext cx="5962" cy="1188"/>
                <a:chOff x="11297" y="5402"/>
                <a:chExt cx="5962" cy="1188"/>
              </a:xfrm>
            </p:grpSpPr>
            <p:cxnSp>
              <p:nvCxnSpPr>
                <p:cNvPr id="11" name="直接连接符 10"/>
                <p:cNvCxnSpPr/>
                <p:nvPr/>
              </p:nvCxnSpPr>
              <p:spPr>
                <a:xfrm>
                  <a:off x="11297" y="5402"/>
                  <a:ext cx="5827" cy="0"/>
                </a:xfrm>
                <a:prstGeom prst="line">
                  <a:avLst/>
                </a:prstGeom>
                <a:ln w="317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接连接符 11"/>
                <p:cNvCxnSpPr/>
                <p:nvPr/>
              </p:nvCxnSpPr>
              <p:spPr>
                <a:xfrm>
                  <a:off x="13347" y="6590"/>
                  <a:ext cx="3912" cy="0"/>
                </a:xfrm>
                <a:prstGeom prst="line">
                  <a:avLst/>
                </a:prstGeom>
                <a:ln w="317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" name="文本框 24"/>
              <p:cNvSpPr txBox="1"/>
              <p:nvPr/>
            </p:nvSpPr>
            <p:spPr>
              <a:xfrm>
                <a:off x="14815" y="5634"/>
                <a:ext cx="975" cy="652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top</a:t>
                </a:r>
                <a:endParaRPr lang="en-US" altLang="zh-CN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10382" y="5616"/>
              <a:ext cx="138" cy="1192"/>
              <a:chOff x="10382" y="5616"/>
              <a:chExt cx="138" cy="1192"/>
            </a:xfrm>
          </p:grpSpPr>
          <p:sp>
            <p:nvSpPr>
              <p:cNvPr id="18" name="Freeform 31"/>
              <p:cNvSpPr/>
              <p:nvPr/>
            </p:nvSpPr>
            <p:spPr bwMode="auto">
              <a:xfrm>
                <a:off x="10400" y="5616"/>
                <a:ext cx="120" cy="364"/>
              </a:xfrm>
              <a:custGeom>
                <a:avLst/>
                <a:gdLst>
                  <a:gd name="T0" fmla="*/ 0 w 1"/>
                  <a:gd name="T1" fmla="*/ 108 h 108"/>
                  <a:gd name="T2" fmla="*/ 0 w 1"/>
                  <a:gd name="T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08">
                    <a:moveTo>
                      <a:pt x="0" y="108"/>
                    </a:moveTo>
                    <a:lnTo>
                      <a:pt x="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 type="none" w="med" len="med"/>
                <a:tailEnd type="stealth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08850" tIns="54425" rIns="108850" bIns="54425"/>
              <a:lstStyle/>
              <a:p>
                <a:endParaRPr lang="zh-CN" altLang="en-US"/>
              </a:p>
            </p:txBody>
          </p:sp>
          <p:sp>
            <p:nvSpPr>
              <p:cNvPr id="19" name="Freeform 32"/>
              <p:cNvSpPr/>
              <p:nvPr/>
            </p:nvSpPr>
            <p:spPr bwMode="auto">
              <a:xfrm>
                <a:off x="10382" y="6458"/>
                <a:ext cx="96" cy="350"/>
              </a:xfrm>
              <a:custGeom>
                <a:avLst/>
                <a:gdLst>
                  <a:gd name="T0" fmla="*/ 0 w 1"/>
                  <a:gd name="T1" fmla="*/ 0 h 96"/>
                  <a:gd name="T2" fmla="*/ 0 w 1"/>
                  <a:gd name="T3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96">
                    <a:moveTo>
                      <a:pt x="0" y="0"/>
                    </a:moveTo>
                    <a:lnTo>
                      <a:pt x="0" y="96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 type="none" w="med" len="med"/>
                <a:tailEnd type="stealth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08850" tIns="54425" rIns="108850" bIns="54425"/>
              <a:lstStyle/>
              <a:p>
                <a:endParaRPr lang="zh-CN" altLang="en-US"/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4332339" y="2787104"/>
            <a:ext cx="1371231" cy="2526030"/>
            <a:chOff x="6823" y="4389"/>
            <a:chExt cx="2159" cy="3978"/>
          </a:xfrm>
        </p:grpSpPr>
        <p:grpSp>
          <p:nvGrpSpPr>
            <p:cNvPr id="13" name="组合 12"/>
            <p:cNvGrpSpPr/>
            <p:nvPr/>
          </p:nvGrpSpPr>
          <p:grpSpPr>
            <a:xfrm>
              <a:off x="6823" y="4389"/>
              <a:ext cx="2159" cy="3978"/>
              <a:chOff x="11696" y="4110"/>
              <a:chExt cx="2159" cy="3978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11696" y="4110"/>
                <a:ext cx="2159" cy="3978"/>
                <a:chOff x="11696" y="3570"/>
                <a:chExt cx="2159" cy="3978"/>
              </a:xfrm>
            </p:grpSpPr>
            <p:cxnSp>
              <p:nvCxnSpPr>
                <p:cNvPr id="16" name="直接连接符 15"/>
                <p:cNvCxnSpPr/>
                <p:nvPr/>
              </p:nvCxnSpPr>
              <p:spPr>
                <a:xfrm>
                  <a:off x="11696" y="3570"/>
                  <a:ext cx="28" cy="3926"/>
                </a:xfrm>
                <a:prstGeom prst="line">
                  <a:avLst/>
                </a:prstGeom>
                <a:ln w="31750" cmpd="sng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/>
                <p:nvPr/>
              </p:nvCxnSpPr>
              <p:spPr>
                <a:xfrm>
                  <a:off x="13825" y="3762"/>
                  <a:ext cx="30" cy="3786"/>
                </a:xfrm>
                <a:prstGeom prst="line">
                  <a:avLst/>
                </a:prstGeom>
                <a:ln w="31750" cmpd="sng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文本框 26"/>
              <p:cNvSpPr txBox="1"/>
              <p:nvPr/>
            </p:nvSpPr>
            <p:spPr>
              <a:xfrm>
                <a:off x="12234" y="4373"/>
                <a:ext cx="948" cy="652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left</a:t>
                </a:r>
                <a:endParaRPr lang="en-US" altLang="zh-CN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6823" y="4946"/>
              <a:ext cx="2159" cy="170"/>
              <a:chOff x="6823" y="4896"/>
              <a:chExt cx="2159" cy="170"/>
            </a:xfrm>
          </p:grpSpPr>
          <p:sp>
            <p:nvSpPr>
              <p:cNvPr id="22" name="Freeform 25"/>
              <p:cNvSpPr/>
              <p:nvPr/>
            </p:nvSpPr>
            <p:spPr bwMode="auto">
              <a:xfrm>
                <a:off x="6823" y="4896"/>
                <a:ext cx="503" cy="170"/>
              </a:xfrm>
              <a:custGeom>
                <a:avLst/>
                <a:gdLst>
                  <a:gd name="T0" fmla="*/ 378 w 378"/>
                  <a:gd name="T1" fmla="*/ 0 h 1"/>
                  <a:gd name="T2" fmla="*/ 0 w 378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78" h="1">
                    <a:moveTo>
                      <a:pt x="378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 type="none" w="med" len="med"/>
                <a:tailEnd type="stealth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08850" tIns="54425" rIns="108850" bIns="54425"/>
              <a:lstStyle/>
              <a:p>
                <a:endParaRPr lang="zh-CN" altLang="en-US"/>
              </a:p>
            </p:txBody>
          </p:sp>
          <p:sp>
            <p:nvSpPr>
              <p:cNvPr id="23" name="Line 27"/>
              <p:cNvSpPr>
                <a:spLocks noChangeShapeType="1"/>
              </p:cNvSpPr>
              <p:nvPr/>
            </p:nvSpPr>
            <p:spPr bwMode="auto">
              <a:xfrm>
                <a:off x="8395" y="4919"/>
                <a:ext cx="587" cy="1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tailEnd type="stealth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08850" tIns="54425" rIns="108850" bIns="54425"/>
              <a:lstStyle/>
              <a:p>
                <a:endParaRPr lang="zh-CN" altLang="en-US"/>
              </a:p>
            </p:txBody>
          </p:sp>
        </p:grpSp>
      </p:grpSp>
      <p:sp>
        <p:nvSpPr>
          <p:cNvPr id="27" name="标题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sp>
        <p:nvSpPr>
          <p:cNvPr id="57" name="TextBox 7"/>
          <p:cNvSpPr txBox="1"/>
          <p:nvPr/>
        </p:nvSpPr>
        <p:spPr>
          <a:xfrm>
            <a:off x="9600418" y="5752692"/>
            <a:ext cx="2473960" cy="47688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demo7-10.html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11684 0.111646 " pathEditMode="relative" rAng="0" ptsTypes="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00" y="8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bldLvl="0" animBg="1"/>
      <p:bldP spid="5" grpId="0" bldLvl="0" animBg="1"/>
      <p:bldP spid="5" grpId="1" bldLvl="0" animBg="1"/>
      <p:bldP spid="5" grpId="2" bldLvl="0" animBg="1"/>
      <p:bldP spid="5" grpId="3" bldLvl="0" animBg="1"/>
      <p:bldP spid="6" grpId="0" animBg="1"/>
      <p:bldP spid="6" grpId="1" bldLvl="0" animBg="1"/>
      <p:bldP spid="7" grpId="0" bldLvl="0" animBg="1"/>
      <p:bldP spid="7" grpId="1" animBg="1"/>
      <p:bldP spid="7" grpId="2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/>
              <a:t>绝对定位 </a:t>
            </a:r>
            <a:r>
              <a:rPr lang="en-US" altLang="zh-CN" dirty="0"/>
              <a:t>—— </a:t>
            </a:r>
            <a:r>
              <a:rPr lang="en-US" altLang="zh-CN" b="1" dirty="0" err="1">
                <a:solidFill>
                  <a:srgbClr val="FF0000"/>
                </a:solidFill>
              </a:rPr>
              <a:t>position : absolute</a:t>
            </a:r>
            <a:r>
              <a:rPr lang="en-US" altLang="zh-CN" b="1" dirty="0">
                <a:solidFill>
                  <a:srgbClr val="FF0000"/>
                </a:solidFill>
              </a:rPr>
              <a:t>;</a:t>
            </a:r>
            <a:endParaRPr lang="zh-CN" altLang="en-US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与 </a:t>
            </a:r>
            <a:r>
              <a:rPr lang="en-US" altLang="zh-CN" dirty="0"/>
              <a:t>left</a:t>
            </a:r>
            <a:r>
              <a:rPr lang="zh-CN" altLang="en-US" dirty="0"/>
              <a:t>，</a:t>
            </a:r>
            <a:r>
              <a:rPr lang="en-US" altLang="zh-CN" dirty="0"/>
              <a:t>right</a:t>
            </a:r>
            <a:r>
              <a:rPr lang="zh-CN" altLang="en-US" dirty="0"/>
              <a:t>，</a:t>
            </a:r>
            <a:r>
              <a:rPr lang="en-US" altLang="zh-CN" dirty="0"/>
              <a:t>top</a:t>
            </a:r>
            <a:r>
              <a:rPr lang="zh-CN" altLang="en-US" dirty="0"/>
              <a:t>，</a:t>
            </a:r>
            <a:r>
              <a:rPr lang="en-US" altLang="zh-CN" dirty="0"/>
              <a:t>bottom </a:t>
            </a:r>
            <a:r>
              <a:rPr lang="zh-CN" altLang="en-US" dirty="0"/>
              <a:t>等属性共同使用</a:t>
            </a:r>
            <a:endParaRPr lang="en-US" altLang="zh-CN" dirty="0"/>
          </a:p>
          <a:p>
            <a:pPr lvl="1"/>
            <a:r>
              <a:rPr lang="zh-CN" altLang="en-US" dirty="0"/>
              <a:t>若祖先元素</a:t>
            </a:r>
            <a:r>
              <a:rPr lang="zh-CN" altLang="en-US" dirty="0">
                <a:solidFill>
                  <a:srgbClr val="C00000"/>
                </a:solidFill>
              </a:rPr>
              <a:t>已</a:t>
            </a:r>
            <a:r>
              <a:rPr lang="zh-CN" altLang="en-US" dirty="0"/>
              <a:t>定位，则以该祖先元素为参照物</a:t>
            </a:r>
            <a:endParaRPr lang="en-US" altLang="zh-CN" dirty="0"/>
          </a:p>
          <a:p>
            <a:pPr lvl="1"/>
            <a:r>
              <a:rPr lang="zh-CN" altLang="en-US" dirty="0">
                <a:sym typeface="+mn-ea"/>
              </a:rPr>
              <a:t>若祖先元素</a:t>
            </a:r>
            <a:r>
              <a:rPr lang="zh-CN" altLang="en-US" dirty="0">
                <a:solidFill>
                  <a:srgbClr val="C00000"/>
                </a:solidFill>
                <a:sym typeface="+mn-ea"/>
              </a:rPr>
              <a:t>未</a:t>
            </a:r>
            <a:r>
              <a:rPr lang="zh-CN" altLang="en-US" dirty="0">
                <a:sym typeface="+mn-ea"/>
              </a:rPr>
              <a:t>定位，则以第一屏为参照物</a:t>
            </a:r>
            <a:endParaRPr lang="zh-CN" altLang="en-US" dirty="0"/>
          </a:p>
          <a:p>
            <a:pPr lvl="1"/>
            <a:r>
              <a:rPr lang="zh-CN" altLang="en-US" dirty="0"/>
              <a:t>不保留自身位置</a:t>
            </a:r>
          </a:p>
        </p:txBody>
      </p:sp>
      <p:sp>
        <p:nvSpPr>
          <p:cNvPr id="19" name="矩形 18"/>
          <p:cNvSpPr/>
          <p:nvPr/>
        </p:nvSpPr>
        <p:spPr>
          <a:xfrm>
            <a:off x="4280286" y="3538533"/>
            <a:ext cx="2940685" cy="2317115"/>
          </a:xfrm>
          <a:prstGeom prst="rect">
            <a:avLst/>
          </a:prstGeom>
          <a:solidFill>
            <a:schemeClr val="bg1"/>
          </a:solidFill>
          <a:ln w="50800" cmpd="sng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4440557" y="3761293"/>
            <a:ext cx="900007" cy="900007"/>
          </a:xfrm>
          <a:prstGeom prst="rect">
            <a:avLst/>
          </a:prstGeom>
          <a:noFill/>
          <a:ln w="50800" cmpd="sng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440557" y="4808408"/>
            <a:ext cx="900007" cy="900007"/>
          </a:xfrm>
          <a:prstGeom prst="rect">
            <a:avLst/>
          </a:prstGeom>
          <a:gradFill>
            <a:gsLst>
              <a:gs pos="0">
                <a:srgbClr val="9EE256"/>
              </a:gs>
              <a:gs pos="100000">
                <a:srgbClr val="52762D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</a:p>
        </p:txBody>
      </p:sp>
      <p:sp>
        <p:nvSpPr>
          <p:cNvPr id="22" name="矩形 21"/>
          <p:cNvSpPr/>
          <p:nvPr/>
        </p:nvSpPr>
        <p:spPr>
          <a:xfrm>
            <a:off x="4436112" y="3771453"/>
            <a:ext cx="900007" cy="90000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4276092" y="3475543"/>
            <a:ext cx="1507490" cy="2172335"/>
            <a:chOff x="11481" y="4964"/>
            <a:chExt cx="2374" cy="3421"/>
          </a:xfrm>
        </p:grpSpPr>
        <p:grpSp>
          <p:nvGrpSpPr>
            <p:cNvPr id="29" name="组合 28"/>
            <p:cNvGrpSpPr/>
            <p:nvPr/>
          </p:nvGrpSpPr>
          <p:grpSpPr>
            <a:xfrm>
              <a:off x="11481" y="4964"/>
              <a:ext cx="2374" cy="3421"/>
              <a:chOff x="11481" y="4424"/>
              <a:chExt cx="2374" cy="3421"/>
            </a:xfrm>
          </p:grpSpPr>
          <p:cxnSp>
            <p:nvCxnSpPr>
              <p:cNvPr id="31" name="直接连接符 30"/>
              <p:cNvCxnSpPr/>
              <p:nvPr/>
            </p:nvCxnSpPr>
            <p:spPr>
              <a:xfrm flipH="1">
                <a:off x="11481" y="4424"/>
                <a:ext cx="15" cy="3421"/>
              </a:xfrm>
              <a:prstGeom prst="line">
                <a:avLst/>
              </a:prstGeom>
              <a:ln w="3175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/>
            </p:nvCxnSpPr>
            <p:spPr>
              <a:xfrm>
                <a:off x="13855" y="5730"/>
                <a:ext cx="0" cy="1818"/>
              </a:xfrm>
              <a:prstGeom prst="line">
                <a:avLst/>
              </a:prstGeom>
              <a:ln w="3175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文本框 26"/>
            <p:cNvSpPr txBox="1"/>
            <p:nvPr/>
          </p:nvSpPr>
          <p:spPr>
            <a:xfrm>
              <a:off x="12155" y="6996"/>
              <a:ext cx="948" cy="65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left</a:t>
              </a:r>
              <a:endParaRPr lang="en-US" altLang="zh-CN"/>
            </a:p>
          </p:txBody>
        </p:sp>
      </p:grp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5270" y="3367641"/>
            <a:ext cx="3368308" cy="2808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4082418" y="3508694"/>
            <a:ext cx="3443605" cy="937707"/>
            <a:chOff x="6423" y="5683"/>
            <a:chExt cx="5423" cy="1477"/>
          </a:xfrm>
        </p:grpSpPr>
        <p:grpSp>
          <p:nvGrpSpPr>
            <p:cNvPr id="23" name="组合 22"/>
            <p:cNvGrpSpPr/>
            <p:nvPr/>
          </p:nvGrpSpPr>
          <p:grpSpPr>
            <a:xfrm>
              <a:off x="6423" y="5683"/>
              <a:ext cx="5423" cy="1447"/>
              <a:chOff x="11000" y="5188"/>
              <a:chExt cx="5423" cy="1447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11000" y="5188"/>
                <a:ext cx="5423" cy="1447"/>
                <a:chOff x="11000" y="5188"/>
                <a:chExt cx="5423" cy="1447"/>
              </a:xfrm>
            </p:grpSpPr>
            <p:cxnSp>
              <p:nvCxnSpPr>
                <p:cNvPr id="26" name="直接连接符 25"/>
                <p:cNvCxnSpPr/>
                <p:nvPr/>
              </p:nvCxnSpPr>
              <p:spPr>
                <a:xfrm flipV="1">
                  <a:off x="11000" y="5188"/>
                  <a:ext cx="5408" cy="7"/>
                </a:xfrm>
                <a:prstGeom prst="line">
                  <a:avLst/>
                </a:prstGeom>
                <a:ln w="317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/>
                <p:nvPr/>
              </p:nvCxnSpPr>
              <p:spPr>
                <a:xfrm>
                  <a:off x="13347" y="6635"/>
                  <a:ext cx="3076" cy="0"/>
                </a:xfrm>
                <a:prstGeom prst="line">
                  <a:avLst/>
                </a:prstGeom>
                <a:ln w="317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" name="文本框 24"/>
              <p:cNvSpPr txBox="1"/>
              <p:nvPr/>
            </p:nvSpPr>
            <p:spPr>
              <a:xfrm>
                <a:off x="14787" y="5541"/>
                <a:ext cx="975" cy="652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top</a:t>
                </a:r>
                <a:endParaRPr lang="en-US" altLang="zh-CN" dirty="0"/>
              </a:p>
            </p:txBody>
          </p:sp>
        </p:grpSp>
        <p:sp>
          <p:nvSpPr>
            <p:cNvPr id="18" name="Freeform 31"/>
            <p:cNvSpPr/>
            <p:nvPr/>
          </p:nvSpPr>
          <p:spPr bwMode="auto">
            <a:xfrm>
              <a:off x="10664" y="5730"/>
              <a:ext cx="120" cy="447"/>
            </a:xfrm>
            <a:custGeom>
              <a:avLst/>
              <a:gdLst>
                <a:gd name="T0" fmla="*/ 0 w 1"/>
                <a:gd name="T1" fmla="*/ 108 h 108"/>
                <a:gd name="T2" fmla="*/ 0 w 1"/>
                <a:gd name="T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08">
                  <a:moveTo>
                    <a:pt x="0" y="108"/>
                  </a:move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 type="none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08850" tIns="54425" rIns="108850" bIns="54425"/>
            <a:lstStyle/>
            <a:p>
              <a:endParaRPr lang="zh-CN" altLang="en-US"/>
            </a:p>
          </p:txBody>
        </p:sp>
        <p:sp>
          <p:nvSpPr>
            <p:cNvPr id="4" name="Freeform 32"/>
            <p:cNvSpPr/>
            <p:nvPr/>
          </p:nvSpPr>
          <p:spPr bwMode="auto">
            <a:xfrm>
              <a:off x="10664" y="6660"/>
              <a:ext cx="120" cy="500"/>
            </a:xfrm>
            <a:custGeom>
              <a:avLst/>
              <a:gdLst>
                <a:gd name="T0" fmla="*/ 0 w 1"/>
                <a:gd name="T1" fmla="*/ 0 h 96"/>
                <a:gd name="T2" fmla="*/ 0 w 1"/>
                <a:gd name="T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96">
                  <a:moveTo>
                    <a:pt x="0" y="0"/>
                  </a:moveTo>
                  <a:lnTo>
                    <a:pt x="0" y="96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 type="none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08850" tIns="54425" rIns="108850" bIns="54425"/>
            <a:lstStyle/>
            <a:p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281805" y="4994275"/>
            <a:ext cx="1482090" cy="113665"/>
            <a:chOff x="6743" y="7865"/>
            <a:chExt cx="2334" cy="179"/>
          </a:xfrm>
        </p:grpSpPr>
        <p:sp>
          <p:nvSpPr>
            <p:cNvPr id="5" name="Freeform 25"/>
            <p:cNvSpPr/>
            <p:nvPr/>
          </p:nvSpPr>
          <p:spPr bwMode="auto">
            <a:xfrm>
              <a:off x="6743" y="7874"/>
              <a:ext cx="609" cy="170"/>
            </a:xfrm>
            <a:custGeom>
              <a:avLst/>
              <a:gdLst>
                <a:gd name="T0" fmla="*/ 378 w 378"/>
                <a:gd name="T1" fmla="*/ 0 h 1"/>
                <a:gd name="T2" fmla="*/ 0 w 378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8" h="1">
                  <a:moveTo>
                    <a:pt x="378" y="0"/>
                  </a:move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 type="none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08850" tIns="54425" rIns="108850" bIns="54425"/>
            <a:lstStyle/>
            <a:p>
              <a:endParaRPr lang="zh-CN" altLang="en-US"/>
            </a:p>
          </p:txBody>
        </p:sp>
        <p:sp>
          <p:nvSpPr>
            <p:cNvPr id="6" name="Line 27"/>
            <p:cNvSpPr>
              <a:spLocks noChangeShapeType="1"/>
            </p:cNvSpPr>
            <p:nvPr/>
          </p:nvSpPr>
          <p:spPr bwMode="auto">
            <a:xfrm>
              <a:off x="8365" y="7865"/>
              <a:ext cx="712" cy="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08850" tIns="54425" rIns="108850" bIns="54425"/>
            <a:lstStyle/>
            <a:p>
              <a:endParaRPr lang="zh-CN" altLang="en-US"/>
            </a:p>
          </p:txBody>
        </p:sp>
      </p:grpSp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sp>
        <p:nvSpPr>
          <p:cNvPr id="2" name="文本框 10"/>
          <p:cNvSpPr txBox="1"/>
          <p:nvPr/>
        </p:nvSpPr>
        <p:spPr>
          <a:xfrm>
            <a:off x="1299594" y="5728913"/>
            <a:ext cx="2661920" cy="508000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demo7-11.html</a:t>
            </a:r>
            <a:endParaRPr lang="zh-CN" altLang="en-US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11684 0.111646 " pathEditMode="relative" rAng="0" ptsTypes="">
                                      <p:cBhvr>
                                        <p:cTn id="1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" y="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64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-0.152194 " pathEditMode="relative" rAng="0" ptsTypes="">
                                      <p:cBhvr>
                                        <p:cTn id="32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500"/>
                            </p:stCondLst>
                            <p:childTnLst>
                              <p:par>
                                <p:cTn id="34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bldLvl="0" animBg="1"/>
      <p:bldP spid="20" grpId="0" bldLvl="0" animBg="1"/>
      <p:bldP spid="20" grpId="1" bldLvl="0" animBg="1"/>
      <p:bldP spid="20" grpId="2" bldLvl="0" animBg="1"/>
      <p:bldP spid="20" grpId="3" bldLvl="0" animBg="1"/>
      <p:bldP spid="20" grpId="4" bldLvl="0" animBg="1"/>
      <p:bldP spid="21" grpId="0" animBg="1"/>
      <p:bldP spid="21" grpId="1" bldLvl="0" animBg="1"/>
      <p:bldP spid="21" grpId="2" bldLvl="0" animBg="1"/>
      <p:bldP spid="22" grpId="0" bldLvl="0" animBg="1"/>
      <p:bldP spid="22" grpId="1" animBg="1"/>
      <p:bldP spid="22" grpId="2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/>
              <a:t>绝对定位参照物</a:t>
            </a:r>
            <a:r>
              <a:rPr dirty="0"/>
              <a:t> </a:t>
            </a:r>
            <a:r>
              <a:rPr dirty="0">
                <a:sym typeface="Arial" panose="020B0604020202020204" pitchFamily="34" charset="0"/>
              </a:rPr>
              <a:t>—— </a:t>
            </a:r>
            <a:r>
              <a:rPr lang="zh-CN" altLang="en-US" dirty="0"/>
              <a:t>祖先元素</a:t>
            </a:r>
          </a:p>
          <a:p>
            <a:pPr lvl="1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4" name="矩形 9"/>
          <p:cNvSpPr>
            <a:spLocks noChangeArrowheads="1"/>
          </p:cNvSpPr>
          <p:nvPr/>
        </p:nvSpPr>
        <p:spPr bwMode="auto">
          <a:xfrm>
            <a:off x="572135" y="1644015"/>
            <a:ext cx="7089775" cy="2534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position : absolute;</a:t>
            </a:r>
          </a:p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position : relative;</a:t>
            </a:r>
          </a:p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position : static;</a:t>
            </a:r>
          </a:p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没有声明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position             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 2050"/>
          <p:cNvSpPr/>
          <p:nvPr/>
        </p:nvSpPr>
        <p:spPr bwMode="auto">
          <a:xfrm>
            <a:off x="1187700" y="2409375"/>
            <a:ext cx="643494" cy="462008"/>
          </a:xfrm>
          <a:custGeom>
            <a:avLst/>
            <a:gdLst>
              <a:gd name="T0" fmla="*/ 1905000 w 1360"/>
              <a:gd name="T1" fmla="*/ 65651 h 1358"/>
              <a:gd name="T2" fmla="*/ 1703294 w 1360"/>
              <a:gd name="T3" fmla="*/ 205463 h 1358"/>
              <a:gd name="T4" fmla="*/ 1507191 w 1360"/>
              <a:gd name="T5" fmla="*/ 363512 h 1358"/>
              <a:gd name="T6" fmla="*/ 1318092 w 1360"/>
              <a:gd name="T7" fmla="*/ 538581 h 1358"/>
              <a:gd name="T8" fmla="*/ 1138798 w 1360"/>
              <a:gd name="T9" fmla="*/ 731887 h 1358"/>
              <a:gd name="T10" fmla="*/ 970710 w 1360"/>
              <a:gd name="T11" fmla="*/ 930055 h 1358"/>
              <a:gd name="T12" fmla="*/ 832037 w 1360"/>
              <a:gd name="T13" fmla="*/ 1130655 h 1358"/>
              <a:gd name="T14" fmla="*/ 715776 w 1360"/>
              <a:gd name="T15" fmla="*/ 1326392 h 1358"/>
              <a:gd name="T16" fmla="*/ 624728 w 1360"/>
              <a:gd name="T17" fmla="*/ 1520914 h 1358"/>
              <a:gd name="T18" fmla="*/ 525276 w 1360"/>
              <a:gd name="T19" fmla="*/ 1580486 h 1358"/>
              <a:gd name="T20" fmla="*/ 455239 w 1360"/>
              <a:gd name="T21" fmla="*/ 1627901 h 1358"/>
              <a:gd name="T22" fmla="*/ 417419 w 1360"/>
              <a:gd name="T23" fmla="*/ 1625469 h 1358"/>
              <a:gd name="T24" fmla="*/ 390805 w 1360"/>
              <a:gd name="T25" fmla="*/ 1551308 h 1358"/>
              <a:gd name="T26" fmla="*/ 336176 w 1360"/>
              <a:gd name="T27" fmla="*/ 1432163 h 1358"/>
              <a:gd name="T28" fmla="*/ 285750 w 1360"/>
              <a:gd name="T29" fmla="*/ 1322745 h 1358"/>
              <a:gd name="T30" fmla="*/ 239526 w 1360"/>
              <a:gd name="T31" fmla="*/ 1231563 h 1358"/>
              <a:gd name="T32" fmla="*/ 196103 w 1360"/>
              <a:gd name="T33" fmla="*/ 1158618 h 1358"/>
              <a:gd name="T34" fmla="*/ 155482 w 1360"/>
              <a:gd name="T35" fmla="*/ 1102693 h 1358"/>
              <a:gd name="T36" fmla="*/ 120463 w 1360"/>
              <a:gd name="T37" fmla="*/ 1061357 h 1358"/>
              <a:gd name="T38" fmla="*/ 81243 w 1360"/>
              <a:gd name="T39" fmla="*/ 1030963 h 1358"/>
              <a:gd name="T40" fmla="*/ 40621 w 1360"/>
              <a:gd name="T41" fmla="*/ 1011511 h 1358"/>
              <a:gd name="T42" fmla="*/ 0 w 1360"/>
              <a:gd name="T43" fmla="*/ 1003001 h 1358"/>
              <a:gd name="T44" fmla="*/ 53228 w 1360"/>
              <a:gd name="T45" fmla="*/ 960449 h 1358"/>
              <a:gd name="T46" fmla="*/ 107857 w 1360"/>
              <a:gd name="T47" fmla="*/ 930055 h 1358"/>
              <a:gd name="T48" fmla="*/ 152680 w 1360"/>
              <a:gd name="T49" fmla="*/ 914250 h 1358"/>
              <a:gd name="T50" fmla="*/ 198904 w 1360"/>
              <a:gd name="T51" fmla="*/ 906956 h 1358"/>
              <a:gd name="T52" fmla="*/ 257735 w 1360"/>
              <a:gd name="T53" fmla="*/ 925192 h 1358"/>
              <a:gd name="T54" fmla="*/ 323570 w 1360"/>
              <a:gd name="T55" fmla="*/ 979901 h 1358"/>
              <a:gd name="T56" fmla="*/ 388004 w 1360"/>
              <a:gd name="T57" fmla="*/ 1067436 h 1358"/>
              <a:gd name="T58" fmla="*/ 458040 w 1360"/>
              <a:gd name="T59" fmla="*/ 1191443 h 1358"/>
              <a:gd name="T60" fmla="*/ 572901 w 1360"/>
              <a:gd name="T61" fmla="*/ 1193875 h 1358"/>
              <a:gd name="T62" fmla="*/ 710173 w 1360"/>
              <a:gd name="T63" fmla="*/ 1000569 h 1358"/>
              <a:gd name="T64" fmla="*/ 861452 w 1360"/>
              <a:gd name="T65" fmla="*/ 813342 h 1358"/>
              <a:gd name="T66" fmla="*/ 1025338 w 1360"/>
              <a:gd name="T67" fmla="*/ 637057 h 1358"/>
              <a:gd name="T68" fmla="*/ 1203232 w 1360"/>
              <a:gd name="T69" fmla="*/ 468067 h 1358"/>
              <a:gd name="T70" fmla="*/ 1385327 w 1360"/>
              <a:gd name="T71" fmla="*/ 314881 h 1358"/>
              <a:gd name="T72" fmla="*/ 1574426 w 1360"/>
              <a:gd name="T73" fmla="*/ 175069 h 1358"/>
              <a:gd name="T74" fmla="*/ 1764926 w 1360"/>
              <a:gd name="T75" fmla="*/ 53493 h 1358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360" h="1358">
                <a:moveTo>
                  <a:pt x="1331" y="0"/>
                </a:moveTo>
                <a:lnTo>
                  <a:pt x="1360" y="54"/>
                </a:lnTo>
                <a:lnTo>
                  <a:pt x="1287" y="109"/>
                </a:lnTo>
                <a:lnTo>
                  <a:pt x="1216" y="169"/>
                </a:lnTo>
                <a:lnTo>
                  <a:pt x="1145" y="232"/>
                </a:lnTo>
                <a:lnTo>
                  <a:pt x="1076" y="299"/>
                </a:lnTo>
                <a:lnTo>
                  <a:pt x="1007" y="368"/>
                </a:lnTo>
                <a:lnTo>
                  <a:pt x="941" y="443"/>
                </a:lnTo>
                <a:lnTo>
                  <a:pt x="876" y="520"/>
                </a:lnTo>
                <a:lnTo>
                  <a:pt x="813" y="602"/>
                </a:lnTo>
                <a:lnTo>
                  <a:pt x="751" y="685"/>
                </a:lnTo>
                <a:lnTo>
                  <a:pt x="693" y="765"/>
                </a:lnTo>
                <a:lnTo>
                  <a:pt x="642" y="848"/>
                </a:lnTo>
                <a:lnTo>
                  <a:pt x="594" y="930"/>
                </a:lnTo>
                <a:lnTo>
                  <a:pt x="551" y="1011"/>
                </a:lnTo>
                <a:lnTo>
                  <a:pt x="511" y="1091"/>
                </a:lnTo>
                <a:lnTo>
                  <a:pt x="476" y="1172"/>
                </a:lnTo>
                <a:lnTo>
                  <a:pt x="446" y="1251"/>
                </a:lnTo>
                <a:lnTo>
                  <a:pt x="401" y="1281"/>
                </a:lnTo>
                <a:lnTo>
                  <a:pt x="375" y="1300"/>
                </a:lnTo>
                <a:lnTo>
                  <a:pt x="348" y="1320"/>
                </a:lnTo>
                <a:lnTo>
                  <a:pt x="325" y="1339"/>
                </a:lnTo>
                <a:lnTo>
                  <a:pt x="304" y="1358"/>
                </a:lnTo>
                <a:lnTo>
                  <a:pt x="298" y="1337"/>
                </a:lnTo>
                <a:lnTo>
                  <a:pt x="290" y="1310"/>
                </a:lnTo>
                <a:lnTo>
                  <a:pt x="279" y="1276"/>
                </a:lnTo>
                <a:lnTo>
                  <a:pt x="263" y="1237"/>
                </a:lnTo>
                <a:lnTo>
                  <a:pt x="240" y="1178"/>
                </a:lnTo>
                <a:lnTo>
                  <a:pt x="221" y="1132"/>
                </a:lnTo>
                <a:lnTo>
                  <a:pt x="204" y="1088"/>
                </a:lnTo>
                <a:lnTo>
                  <a:pt x="186" y="1049"/>
                </a:lnTo>
                <a:lnTo>
                  <a:pt x="171" y="1013"/>
                </a:lnTo>
                <a:lnTo>
                  <a:pt x="156" y="982"/>
                </a:lnTo>
                <a:lnTo>
                  <a:pt x="140" y="953"/>
                </a:lnTo>
                <a:lnTo>
                  <a:pt x="125" y="928"/>
                </a:lnTo>
                <a:lnTo>
                  <a:pt x="111" y="907"/>
                </a:lnTo>
                <a:lnTo>
                  <a:pt x="100" y="890"/>
                </a:lnTo>
                <a:lnTo>
                  <a:pt x="86" y="873"/>
                </a:lnTo>
                <a:lnTo>
                  <a:pt x="71" y="859"/>
                </a:lnTo>
                <a:lnTo>
                  <a:pt x="58" y="848"/>
                </a:lnTo>
                <a:lnTo>
                  <a:pt x="44" y="838"/>
                </a:lnTo>
                <a:lnTo>
                  <a:pt x="29" y="832"/>
                </a:lnTo>
                <a:lnTo>
                  <a:pt x="15" y="827"/>
                </a:lnTo>
                <a:lnTo>
                  <a:pt x="0" y="825"/>
                </a:lnTo>
                <a:lnTo>
                  <a:pt x="19" y="806"/>
                </a:lnTo>
                <a:lnTo>
                  <a:pt x="38" y="790"/>
                </a:lnTo>
                <a:lnTo>
                  <a:pt x="58" y="777"/>
                </a:lnTo>
                <a:lnTo>
                  <a:pt x="77" y="765"/>
                </a:lnTo>
                <a:lnTo>
                  <a:pt x="94" y="758"/>
                </a:lnTo>
                <a:lnTo>
                  <a:pt x="109" y="752"/>
                </a:lnTo>
                <a:lnTo>
                  <a:pt x="127" y="748"/>
                </a:lnTo>
                <a:lnTo>
                  <a:pt x="142" y="746"/>
                </a:lnTo>
                <a:lnTo>
                  <a:pt x="163" y="750"/>
                </a:lnTo>
                <a:lnTo>
                  <a:pt x="184" y="761"/>
                </a:lnTo>
                <a:lnTo>
                  <a:pt x="207" y="779"/>
                </a:lnTo>
                <a:lnTo>
                  <a:pt x="231" y="806"/>
                </a:lnTo>
                <a:lnTo>
                  <a:pt x="254" y="838"/>
                </a:lnTo>
                <a:lnTo>
                  <a:pt x="277" y="878"/>
                </a:lnTo>
                <a:lnTo>
                  <a:pt x="302" y="924"/>
                </a:lnTo>
                <a:lnTo>
                  <a:pt x="327" y="980"/>
                </a:lnTo>
                <a:lnTo>
                  <a:pt x="363" y="1063"/>
                </a:lnTo>
                <a:lnTo>
                  <a:pt x="409" y="982"/>
                </a:lnTo>
                <a:lnTo>
                  <a:pt x="457" y="901"/>
                </a:lnTo>
                <a:lnTo>
                  <a:pt x="507" y="823"/>
                </a:lnTo>
                <a:lnTo>
                  <a:pt x="561" y="744"/>
                </a:lnTo>
                <a:lnTo>
                  <a:pt x="615" y="669"/>
                </a:lnTo>
                <a:lnTo>
                  <a:pt x="672" y="596"/>
                </a:lnTo>
                <a:lnTo>
                  <a:pt x="732" y="524"/>
                </a:lnTo>
                <a:lnTo>
                  <a:pt x="795" y="453"/>
                </a:lnTo>
                <a:lnTo>
                  <a:pt x="859" y="385"/>
                </a:lnTo>
                <a:lnTo>
                  <a:pt x="924" y="320"/>
                </a:lnTo>
                <a:lnTo>
                  <a:pt x="989" y="259"/>
                </a:lnTo>
                <a:lnTo>
                  <a:pt x="1055" y="199"/>
                </a:lnTo>
                <a:lnTo>
                  <a:pt x="1124" y="144"/>
                </a:lnTo>
                <a:lnTo>
                  <a:pt x="1191" y="92"/>
                </a:lnTo>
                <a:lnTo>
                  <a:pt x="1260" y="44"/>
                </a:lnTo>
                <a:lnTo>
                  <a:pt x="1331" y="0"/>
                </a:lnTo>
                <a:close/>
              </a:path>
            </a:pathLst>
          </a:cu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marL="285750" indent="-285750">
              <a:buFont typeface="Wingdings" panose="05000000000000000000" charset="0"/>
              <a:buChar char=""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乘号 35"/>
          <p:cNvSpPr/>
          <p:nvPr/>
        </p:nvSpPr>
        <p:spPr>
          <a:xfrm>
            <a:off x="1123685" y="2973531"/>
            <a:ext cx="575945" cy="575945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乘号 36"/>
          <p:cNvSpPr/>
          <p:nvPr/>
        </p:nvSpPr>
        <p:spPr>
          <a:xfrm>
            <a:off x="1123685" y="3546212"/>
            <a:ext cx="575945" cy="575945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 2050"/>
          <p:cNvSpPr/>
          <p:nvPr/>
        </p:nvSpPr>
        <p:spPr bwMode="auto">
          <a:xfrm>
            <a:off x="1187700" y="1786621"/>
            <a:ext cx="643494" cy="462008"/>
          </a:xfrm>
          <a:custGeom>
            <a:avLst/>
            <a:gdLst>
              <a:gd name="T0" fmla="*/ 1905000 w 1360"/>
              <a:gd name="T1" fmla="*/ 65651 h 1358"/>
              <a:gd name="T2" fmla="*/ 1703294 w 1360"/>
              <a:gd name="T3" fmla="*/ 205463 h 1358"/>
              <a:gd name="T4" fmla="*/ 1507191 w 1360"/>
              <a:gd name="T5" fmla="*/ 363512 h 1358"/>
              <a:gd name="T6" fmla="*/ 1318092 w 1360"/>
              <a:gd name="T7" fmla="*/ 538581 h 1358"/>
              <a:gd name="T8" fmla="*/ 1138798 w 1360"/>
              <a:gd name="T9" fmla="*/ 731887 h 1358"/>
              <a:gd name="T10" fmla="*/ 970710 w 1360"/>
              <a:gd name="T11" fmla="*/ 930055 h 1358"/>
              <a:gd name="T12" fmla="*/ 832037 w 1360"/>
              <a:gd name="T13" fmla="*/ 1130655 h 1358"/>
              <a:gd name="T14" fmla="*/ 715776 w 1360"/>
              <a:gd name="T15" fmla="*/ 1326392 h 1358"/>
              <a:gd name="T16" fmla="*/ 624728 w 1360"/>
              <a:gd name="T17" fmla="*/ 1520914 h 1358"/>
              <a:gd name="T18" fmla="*/ 525276 w 1360"/>
              <a:gd name="T19" fmla="*/ 1580486 h 1358"/>
              <a:gd name="T20" fmla="*/ 455239 w 1360"/>
              <a:gd name="T21" fmla="*/ 1627901 h 1358"/>
              <a:gd name="T22" fmla="*/ 417419 w 1360"/>
              <a:gd name="T23" fmla="*/ 1625469 h 1358"/>
              <a:gd name="T24" fmla="*/ 390805 w 1360"/>
              <a:gd name="T25" fmla="*/ 1551308 h 1358"/>
              <a:gd name="T26" fmla="*/ 336176 w 1360"/>
              <a:gd name="T27" fmla="*/ 1432163 h 1358"/>
              <a:gd name="T28" fmla="*/ 285750 w 1360"/>
              <a:gd name="T29" fmla="*/ 1322745 h 1358"/>
              <a:gd name="T30" fmla="*/ 239526 w 1360"/>
              <a:gd name="T31" fmla="*/ 1231563 h 1358"/>
              <a:gd name="T32" fmla="*/ 196103 w 1360"/>
              <a:gd name="T33" fmla="*/ 1158618 h 1358"/>
              <a:gd name="T34" fmla="*/ 155482 w 1360"/>
              <a:gd name="T35" fmla="*/ 1102693 h 1358"/>
              <a:gd name="T36" fmla="*/ 120463 w 1360"/>
              <a:gd name="T37" fmla="*/ 1061357 h 1358"/>
              <a:gd name="T38" fmla="*/ 81243 w 1360"/>
              <a:gd name="T39" fmla="*/ 1030963 h 1358"/>
              <a:gd name="T40" fmla="*/ 40621 w 1360"/>
              <a:gd name="T41" fmla="*/ 1011511 h 1358"/>
              <a:gd name="T42" fmla="*/ 0 w 1360"/>
              <a:gd name="T43" fmla="*/ 1003001 h 1358"/>
              <a:gd name="T44" fmla="*/ 53228 w 1360"/>
              <a:gd name="T45" fmla="*/ 960449 h 1358"/>
              <a:gd name="T46" fmla="*/ 107857 w 1360"/>
              <a:gd name="T47" fmla="*/ 930055 h 1358"/>
              <a:gd name="T48" fmla="*/ 152680 w 1360"/>
              <a:gd name="T49" fmla="*/ 914250 h 1358"/>
              <a:gd name="T50" fmla="*/ 198904 w 1360"/>
              <a:gd name="T51" fmla="*/ 906956 h 1358"/>
              <a:gd name="T52" fmla="*/ 257735 w 1360"/>
              <a:gd name="T53" fmla="*/ 925192 h 1358"/>
              <a:gd name="T54" fmla="*/ 323570 w 1360"/>
              <a:gd name="T55" fmla="*/ 979901 h 1358"/>
              <a:gd name="T56" fmla="*/ 388004 w 1360"/>
              <a:gd name="T57" fmla="*/ 1067436 h 1358"/>
              <a:gd name="T58" fmla="*/ 458040 w 1360"/>
              <a:gd name="T59" fmla="*/ 1191443 h 1358"/>
              <a:gd name="T60" fmla="*/ 572901 w 1360"/>
              <a:gd name="T61" fmla="*/ 1193875 h 1358"/>
              <a:gd name="T62" fmla="*/ 710173 w 1360"/>
              <a:gd name="T63" fmla="*/ 1000569 h 1358"/>
              <a:gd name="T64" fmla="*/ 861452 w 1360"/>
              <a:gd name="T65" fmla="*/ 813342 h 1358"/>
              <a:gd name="T66" fmla="*/ 1025338 w 1360"/>
              <a:gd name="T67" fmla="*/ 637057 h 1358"/>
              <a:gd name="T68" fmla="*/ 1203232 w 1360"/>
              <a:gd name="T69" fmla="*/ 468067 h 1358"/>
              <a:gd name="T70" fmla="*/ 1385327 w 1360"/>
              <a:gd name="T71" fmla="*/ 314881 h 1358"/>
              <a:gd name="T72" fmla="*/ 1574426 w 1360"/>
              <a:gd name="T73" fmla="*/ 175069 h 1358"/>
              <a:gd name="T74" fmla="*/ 1764926 w 1360"/>
              <a:gd name="T75" fmla="*/ 53493 h 1358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360" h="1358">
                <a:moveTo>
                  <a:pt x="1331" y="0"/>
                </a:moveTo>
                <a:lnTo>
                  <a:pt x="1360" y="54"/>
                </a:lnTo>
                <a:lnTo>
                  <a:pt x="1287" y="109"/>
                </a:lnTo>
                <a:lnTo>
                  <a:pt x="1216" y="169"/>
                </a:lnTo>
                <a:lnTo>
                  <a:pt x="1145" y="232"/>
                </a:lnTo>
                <a:lnTo>
                  <a:pt x="1076" y="299"/>
                </a:lnTo>
                <a:lnTo>
                  <a:pt x="1007" y="368"/>
                </a:lnTo>
                <a:lnTo>
                  <a:pt x="941" y="443"/>
                </a:lnTo>
                <a:lnTo>
                  <a:pt x="876" y="520"/>
                </a:lnTo>
                <a:lnTo>
                  <a:pt x="813" y="602"/>
                </a:lnTo>
                <a:lnTo>
                  <a:pt x="751" y="685"/>
                </a:lnTo>
                <a:lnTo>
                  <a:pt x="693" y="765"/>
                </a:lnTo>
                <a:lnTo>
                  <a:pt x="642" y="848"/>
                </a:lnTo>
                <a:lnTo>
                  <a:pt x="594" y="930"/>
                </a:lnTo>
                <a:lnTo>
                  <a:pt x="551" y="1011"/>
                </a:lnTo>
                <a:lnTo>
                  <a:pt x="511" y="1091"/>
                </a:lnTo>
                <a:lnTo>
                  <a:pt x="476" y="1172"/>
                </a:lnTo>
                <a:lnTo>
                  <a:pt x="446" y="1251"/>
                </a:lnTo>
                <a:lnTo>
                  <a:pt x="401" y="1281"/>
                </a:lnTo>
                <a:lnTo>
                  <a:pt x="375" y="1300"/>
                </a:lnTo>
                <a:lnTo>
                  <a:pt x="348" y="1320"/>
                </a:lnTo>
                <a:lnTo>
                  <a:pt x="325" y="1339"/>
                </a:lnTo>
                <a:lnTo>
                  <a:pt x="304" y="1358"/>
                </a:lnTo>
                <a:lnTo>
                  <a:pt x="298" y="1337"/>
                </a:lnTo>
                <a:lnTo>
                  <a:pt x="290" y="1310"/>
                </a:lnTo>
                <a:lnTo>
                  <a:pt x="279" y="1276"/>
                </a:lnTo>
                <a:lnTo>
                  <a:pt x="263" y="1237"/>
                </a:lnTo>
                <a:lnTo>
                  <a:pt x="240" y="1178"/>
                </a:lnTo>
                <a:lnTo>
                  <a:pt x="221" y="1132"/>
                </a:lnTo>
                <a:lnTo>
                  <a:pt x="204" y="1088"/>
                </a:lnTo>
                <a:lnTo>
                  <a:pt x="186" y="1049"/>
                </a:lnTo>
                <a:lnTo>
                  <a:pt x="171" y="1013"/>
                </a:lnTo>
                <a:lnTo>
                  <a:pt x="156" y="982"/>
                </a:lnTo>
                <a:lnTo>
                  <a:pt x="140" y="953"/>
                </a:lnTo>
                <a:lnTo>
                  <a:pt x="125" y="928"/>
                </a:lnTo>
                <a:lnTo>
                  <a:pt x="111" y="907"/>
                </a:lnTo>
                <a:lnTo>
                  <a:pt x="100" y="890"/>
                </a:lnTo>
                <a:lnTo>
                  <a:pt x="86" y="873"/>
                </a:lnTo>
                <a:lnTo>
                  <a:pt x="71" y="859"/>
                </a:lnTo>
                <a:lnTo>
                  <a:pt x="58" y="848"/>
                </a:lnTo>
                <a:lnTo>
                  <a:pt x="44" y="838"/>
                </a:lnTo>
                <a:lnTo>
                  <a:pt x="29" y="832"/>
                </a:lnTo>
                <a:lnTo>
                  <a:pt x="15" y="827"/>
                </a:lnTo>
                <a:lnTo>
                  <a:pt x="0" y="825"/>
                </a:lnTo>
                <a:lnTo>
                  <a:pt x="19" y="806"/>
                </a:lnTo>
                <a:lnTo>
                  <a:pt x="38" y="790"/>
                </a:lnTo>
                <a:lnTo>
                  <a:pt x="58" y="777"/>
                </a:lnTo>
                <a:lnTo>
                  <a:pt x="77" y="765"/>
                </a:lnTo>
                <a:lnTo>
                  <a:pt x="94" y="758"/>
                </a:lnTo>
                <a:lnTo>
                  <a:pt x="109" y="752"/>
                </a:lnTo>
                <a:lnTo>
                  <a:pt x="127" y="748"/>
                </a:lnTo>
                <a:lnTo>
                  <a:pt x="142" y="746"/>
                </a:lnTo>
                <a:lnTo>
                  <a:pt x="163" y="750"/>
                </a:lnTo>
                <a:lnTo>
                  <a:pt x="184" y="761"/>
                </a:lnTo>
                <a:lnTo>
                  <a:pt x="207" y="779"/>
                </a:lnTo>
                <a:lnTo>
                  <a:pt x="231" y="806"/>
                </a:lnTo>
                <a:lnTo>
                  <a:pt x="254" y="838"/>
                </a:lnTo>
                <a:lnTo>
                  <a:pt x="277" y="878"/>
                </a:lnTo>
                <a:lnTo>
                  <a:pt x="302" y="924"/>
                </a:lnTo>
                <a:lnTo>
                  <a:pt x="327" y="980"/>
                </a:lnTo>
                <a:lnTo>
                  <a:pt x="363" y="1063"/>
                </a:lnTo>
                <a:lnTo>
                  <a:pt x="409" y="982"/>
                </a:lnTo>
                <a:lnTo>
                  <a:pt x="457" y="901"/>
                </a:lnTo>
                <a:lnTo>
                  <a:pt x="507" y="823"/>
                </a:lnTo>
                <a:lnTo>
                  <a:pt x="561" y="744"/>
                </a:lnTo>
                <a:lnTo>
                  <a:pt x="615" y="669"/>
                </a:lnTo>
                <a:lnTo>
                  <a:pt x="672" y="596"/>
                </a:lnTo>
                <a:lnTo>
                  <a:pt x="732" y="524"/>
                </a:lnTo>
                <a:lnTo>
                  <a:pt x="795" y="453"/>
                </a:lnTo>
                <a:lnTo>
                  <a:pt x="859" y="385"/>
                </a:lnTo>
                <a:lnTo>
                  <a:pt x="924" y="320"/>
                </a:lnTo>
                <a:lnTo>
                  <a:pt x="989" y="259"/>
                </a:lnTo>
                <a:lnTo>
                  <a:pt x="1055" y="199"/>
                </a:lnTo>
                <a:lnTo>
                  <a:pt x="1124" y="144"/>
                </a:lnTo>
                <a:lnTo>
                  <a:pt x="1191" y="92"/>
                </a:lnTo>
                <a:lnTo>
                  <a:pt x="1260" y="44"/>
                </a:lnTo>
                <a:lnTo>
                  <a:pt x="1331" y="0"/>
                </a:lnTo>
                <a:close/>
              </a:path>
            </a:pathLst>
          </a:cu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cxnSp>
        <p:nvCxnSpPr>
          <p:cNvPr id="2" name="直接箭头连接符 1"/>
          <p:cNvCxnSpPr/>
          <p:nvPr/>
        </p:nvCxnSpPr>
        <p:spPr>
          <a:xfrm>
            <a:off x="4311650" y="3940175"/>
            <a:ext cx="1158240" cy="0"/>
          </a:xfrm>
          <a:prstGeom prst="straightConnector1">
            <a:avLst/>
          </a:prstGeom>
          <a:ln w="3492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5469890" y="3691255"/>
            <a:ext cx="1107996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400" b="1" dirty="0"/>
              <a:t>第一屏</a:t>
            </a:r>
          </a:p>
        </p:txBody>
      </p:sp>
      <p:sp>
        <p:nvSpPr>
          <p:cNvPr id="7" name=" 2050"/>
          <p:cNvSpPr/>
          <p:nvPr/>
        </p:nvSpPr>
        <p:spPr bwMode="auto">
          <a:xfrm>
            <a:off x="6695055" y="3873685"/>
            <a:ext cx="643494" cy="462008"/>
          </a:xfrm>
          <a:custGeom>
            <a:avLst/>
            <a:gdLst>
              <a:gd name="T0" fmla="*/ 1905000 w 1360"/>
              <a:gd name="T1" fmla="*/ 65651 h 1358"/>
              <a:gd name="T2" fmla="*/ 1703294 w 1360"/>
              <a:gd name="T3" fmla="*/ 205463 h 1358"/>
              <a:gd name="T4" fmla="*/ 1507191 w 1360"/>
              <a:gd name="T5" fmla="*/ 363512 h 1358"/>
              <a:gd name="T6" fmla="*/ 1318092 w 1360"/>
              <a:gd name="T7" fmla="*/ 538581 h 1358"/>
              <a:gd name="T8" fmla="*/ 1138798 w 1360"/>
              <a:gd name="T9" fmla="*/ 731887 h 1358"/>
              <a:gd name="T10" fmla="*/ 970710 w 1360"/>
              <a:gd name="T11" fmla="*/ 930055 h 1358"/>
              <a:gd name="T12" fmla="*/ 832037 w 1360"/>
              <a:gd name="T13" fmla="*/ 1130655 h 1358"/>
              <a:gd name="T14" fmla="*/ 715776 w 1360"/>
              <a:gd name="T15" fmla="*/ 1326392 h 1358"/>
              <a:gd name="T16" fmla="*/ 624728 w 1360"/>
              <a:gd name="T17" fmla="*/ 1520914 h 1358"/>
              <a:gd name="T18" fmla="*/ 525276 w 1360"/>
              <a:gd name="T19" fmla="*/ 1580486 h 1358"/>
              <a:gd name="T20" fmla="*/ 455239 w 1360"/>
              <a:gd name="T21" fmla="*/ 1627901 h 1358"/>
              <a:gd name="T22" fmla="*/ 417419 w 1360"/>
              <a:gd name="T23" fmla="*/ 1625469 h 1358"/>
              <a:gd name="T24" fmla="*/ 390805 w 1360"/>
              <a:gd name="T25" fmla="*/ 1551308 h 1358"/>
              <a:gd name="T26" fmla="*/ 336176 w 1360"/>
              <a:gd name="T27" fmla="*/ 1432163 h 1358"/>
              <a:gd name="T28" fmla="*/ 285750 w 1360"/>
              <a:gd name="T29" fmla="*/ 1322745 h 1358"/>
              <a:gd name="T30" fmla="*/ 239526 w 1360"/>
              <a:gd name="T31" fmla="*/ 1231563 h 1358"/>
              <a:gd name="T32" fmla="*/ 196103 w 1360"/>
              <a:gd name="T33" fmla="*/ 1158618 h 1358"/>
              <a:gd name="T34" fmla="*/ 155482 w 1360"/>
              <a:gd name="T35" fmla="*/ 1102693 h 1358"/>
              <a:gd name="T36" fmla="*/ 120463 w 1360"/>
              <a:gd name="T37" fmla="*/ 1061357 h 1358"/>
              <a:gd name="T38" fmla="*/ 81243 w 1360"/>
              <a:gd name="T39" fmla="*/ 1030963 h 1358"/>
              <a:gd name="T40" fmla="*/ 40621 w 1360"/>
              <a:gd name="T41" fmla="*/ 1011511 h 1358"/>
              <a:gd name="T42" fmla="*/ 0 w 1360"/>
              <a:gd name="T43" fmla="*/ 1003001 h 1358"/>
              <a:gd name="T44" fmla="*/ 53228 w 1360"/>
              <a:gd name="T45" fmla="*/ 960449 h 1358"/>
              <a:gd name="T46" fmla="*/ 107857 w 1360"/>
              <a:gd name="T47" fmla="*/ 930055 h 1358"/>
              <a:gd name="T48" fmla="*/ 152680 w 1360"/>
              <a:gd name="T49" fmla="*/ 914250 h 1358"/>
              <a:gd name="T50" fmla="*/ 198904 w 1360"/>
              <a:gd name="T51" fmla="*/ 906956 h 1358"/>
              <a:gd name="T52" fmla="*/ 257735 w 1360"/>
              <a:gd name="T53" fmla="*/ 925192 h 1358"/>
              <a:gd name="T54" fmla="*/ 323570 w 1360"/>
              <a:gd name="T55" fmla="*/ 979901 h 1358"/>
              <a:gd name="T56" fmla="*/ 388004 w 1360"/>
              <a:gd name="T57" fmla="*/ 1067436 h 1358"/>
              <a:gd name="T58" fmla="*/ 458040 w 1360"/>
              <a:gd name="T59" fmla="*/ 1191443 h 1358"/>
              <a:gd name="T60" fmla="*/ 572901 w 1360"/>
              <a:gd name="T61" fmla="*/ 1193875 h 1358"/>
              <a:gd name="T62" fmla="*/ 710173 w 1360"/>
              <a:gd name="T63" fmla="*/ 1000569 h 1358"/>
              <a:gd name="T64" fmla="*/ 861452 w 1360"/>
              <a:gd name="T65" fmla="*/ 813342 h 1358"/>
              <a:gd name="T66" fmla="*/ 1025338 w 1360"/>
              <a:gd name="T67" fmla="*/ 637057 h 1358"/>
              <a:gd name="T68" fmla="*/ 1203232 w 1360"/>
              <a:gd name="T69" fmla="*/ 468067 h 1358"/>
              <a:gd name="T70" fmla="*/ 1385327 w 1360"/>
              <a:gd name="T71" fmla="*/ 314881 h 1358"/>
              <a:gd name="T72" fmla="*/ 1574426 w 1360"/>
              <a:gd name="T73" fmla="*/ 175069 h 1358"/>
              <a:gd name="T74" fmla="*/ 1764926 w 1360"/>
              <a:gd name="T75" fmla="*/ 53493 h 1358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360" h="1358">
                <a:moveTo>
                  <a:pt x="1331" y="0"/>
                </a:moveTo>
                <a:lnTo>
                  <a:pt x="1360" y="54"/>
                </a:lnTo>
                <a:lnTo>
                  <a:pt x="1287" y="109"/>
                </a:lnTo>
                <a:lnTo>
                  <a:pt x="1216" y="169"/>
                </a:lnTo>
                <a:lnTo>
                  <a:pt x="1145" y="232"/>
                </a:lnTo>
                <a:lnTo>
                  <a:pt x="1076" y="299"/>
                </a:lnTo>
                <a:lnTo>
                  <a:pt x="1007" y="368"/>
                </a:lnTo>
                <a:lnTo>
                  <a:pt x="941" y="443"/>
                </a:lnTo>
                <a:lnTo>
                  <a:pt x="876" y="520"/>
                </a:lnTo>
                <a:lnTo>
                  <a:pt x="813" y="602"/>
                </a:lnTo>
                <a:lnTo>
                  <a:pt x="751" y="685"/>
                </a:lnTo>
                <a:lnTo>
                  <a:pt x="693" y="765"/>
                </a:lnTo>
                <a:lnTo>
                  <a:pt x="642" y="848"/>
                </a:lnTo>
                <a:lnTo>
                  <a:pt x="594" y="930"/>
                </a:lnTo>
                <a:lnTo>
                  <a:pt x="551" y="1011"/>
                </a:lnTo>
                <a:lnTo>
                  <a:pt x="511" y="1091"/>
                </a:lnTo>
                <a:lnTo>
                  <a:pt x="476" y="1172"/>
                </a:lnTo>
                <a:lnTo>
                  <a:pt x="446" y="1251"/>
                </a:lnTo>
                <a:lnTo>
                  <a:pt x="401" y="1281"/>
                </a:lnTo>
                <a:lnTo>
                  <a:pt x="375" y="1300"/>
                </a:lnTo>
                <a:lnTo>
                  <a:pt x="348" y="1320"/>
                </a:lnTo>
                <a:lnTo>
                  <a:pt x="325" y="1339"/>
                </a:lnTo>
                <a:lnTo>
                  <a:pt x="304" y="1358"/>
                </a:lnTo>
                <a:lnTo>
                  <a:pt x="298" y="1337"/>
                </a:lnTo>
                <a:lnTo>
                  <a:pt x="290" y="1310"/>
                </a:lnTo>
                <a:lnTo>
                  <a:pt x="279" y="1276"/>
                </a:lnTo>
                <a:lnTo>
                  <a:pt x="263" y="1237"/>
                </a:lnTo>
                <a:lnTo>
                  <a:pt x="240" y="1178"/>
                </a:lnTo>
                <a:lnTo>
                  <a:pt x="221" y="1132"/>
                </a:lnTo>
                <a:lnTo>
                  <a:pt x="204" y="1088"/>
                </a:lnTo>
                <a:lnTo>
                  <a:pt x="186" y="1049"/>
                </a:lnTo>
                <a:lnTo>
                  <a:pt x="171" y="1013"/>
                </a:lnTo>
                <a:lnTo>
                  <a:pt x="156" y="982"/>
                </a:lnTo>
                <a:lnTo>
                  <a:pt x="140" y="953"/>
                </a:lnTo>
                <a:lnTo>
                  <a:pt x="125" y="928"/>
                </a:lnTo>
                <a:lnTo>
                  <a:pt x="111" y="907"/>
                </a:lnTo>
                <a:lnTo>
                  <a:pt x="100" y="890"/>
                </a:lnTo>
                <a:lnTo>
                  <a:pt x="86" y="873"/>
                </a:lnTo>
                <a:lnTo>
                  <a:pt x="71" y="859"/>
                </a:lnTo>
                <a:lnTo>
                  <a:pt x="58" y="848"/>
                </a:lnTo>
                <a:lnTo>
                  <a:pt x="44" y="838"/>
                </a:lnTo>
                <a:lnTo>
                  <a:pt x="29" y="832"/>
                </a:lnTo>
                <a:lnTo>
                  <a:pt x="15" y="827"/>
                </a:lnTo>
                <a:lnTo>
                  <a:pt x="0" y="825"/>
                </a:lnTo>
                <a:lnTo>
                  <a:pt x="19" y="806"/>
                </a:lnTo>
                <a:lnTo>
                  <a:pt x="38" y="790"/>
                </a:lnTo>
                <a:lnTo>
                  <a:pt x="58" y="777"/>
                </a:lnTo>
                <a:lnTo>
                  <a:pt x="77" y="765"/>
                </a:lnTo>
                <a:lnTo>
                  <a:pt x="94" y="758"/>
                </a:lnTo>
                <a:lnTo>
                  <a:pt x="109" y="752"/>
                </a:lnTo>
                <a:lnTo>
                  <a:pt x="127" y="748"/>
                </a:lnTo>
                <a:lnTo>
                  <a:pt x="142" y="746"/>
                </a:lnTo>
                <a:lnTo>
                  <a:pt x="163" y="750"/>
                </a:lnTo>
                <a:lnTo>
                  <a:pt x="184" y="761"/>
                </a:lnTo>
                <a:lnTo>
                  <a:pt x="207" y="779"/>
                </a:lnTo>
                <a:lnTo>
                  <a:pt x="231" y="806"/>
                </a:lnTo>
                <a:lnTo>
                  <a:pt x="254" y="838"/>
                </a:lnTo>
                <a:lnTo>
                  <a:pt x="277" y="878"/>
                </a:lnTo>
                <a:lnTo>
                  <a:pt x="302" y="924"/>
                </a:lnTo>
                <a:lnTo>
                  <a:pt x="327" y="980"/>
                </a:lnTo>
                <a:lnTo>
                  <a:pt x="363" y="1063"/>
                </a:lnTo>
                <a:lnTo>
                  <a:pt x="409" y="982"/>
                </a:lnTo>
                <a:lnTo>
                  <a:pt x="457" y="901"/>
                </a:lnTo>
                <a:lnTo>
                  <a:pt x="507" y="823"/>
                </a:lnTo>
                <a:lnTo>
                  <a:pt x="561" y="744"/>
                </a:lnTo>
                <a:lnTo>
                  <a:pt x="615" y="669"/>
                </a:lnTo>
                <a:lnTo>
                  <a:pt x="672" y="596"/>
                </a:lnTo>
                <a:lnTo>
                  <a:pt x="732" y="524"/>
                </a:lnTo>
                <a:lnTo>
                  <a:pt x="795" y="453"/>
                </a:lnTo>
                <a:lnTo>
                  <a:pt x="859" y="385"/>
                </a:lnTo>
                <a:lnTo>
                  <a:pt x="924" y="320"/>
                </a:lnTo>
                <a:lnTo>
                  <a:pt x="989" y="259"/>
                </a:lnTo>
                <a:lnTo>
                  <a:pt x="1055" y="199"/>
                </a:lnTo>
                <a:lnTo>
                  <a:pt x="1124" y="144"/>
                </a:lnTo>
                <a:lnTo>
                  <a:pt x="1191" y="92"/>
                </a:lnTo>
                <a:lnTo>
                  <a:pt x="1260" y="44"/>
                </a:lnTo>
                <a:lnTo>
                  <a:pt x="1331" y="0"/>
                </a:lnTo>
                <a:close/>
              </a:path>
            </a:pathLst>
          </a:cu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marL="285750" indent="-285750">
              <a:buFont typeface="Wingdings" panose="05000000000000000000" charset="0"/>
              <a:buChar char=""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 bldLvl="0" animBg="1"/>
      <p:bldP spid="35" grpId="1" bldLvl="0" animBg="1"/>
      <p:bldP spid="36" grpId="0" bldLvl="0" animBg="1"/>
      <p:bldP spid="36" grpId="1" bldLvl="0" animBg="1"/>
      <p:bldP spid="37" grpId="0" bldLvl="0" animBg="1"/>
      <p:bldP spid="37" grpId="1" bldLvl="0" animBg="1"/>
      <p:bldP spid="38" grpId="0" bldLvl="0" animBg="1"/>
      <p:bldP spid="38" grpId="1" bldLvl="0" animBg="1"/>
      <p:bldP spid="4" grpId="0"/>
      <p:bldP spid="7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4001" y="-55970"/>
            <a:ext cx="2708249" cy="6914070"/>
            <a:chOff x="2288" y="0"/>
            <a:chExt cx="4266" cy="10800"/>
          </a:xfrm>
        </p:grpSpPr>
        <p:sp>
          <p:nvSpPr>
            <p:cNvPr id="5" name="矩形 4"/>
            <p:cNvSpPr/>
            <p:nvPr/>
          </p:nvSpPr>
          <p:spPr>
            <a:xfrm>
              <a:off x="2288" y="0"/>
              <a:ext cx="4266" cy="10800"/>
            </a:xfrm>
            <a:prstGeom prst="rect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57" y="2413"/>
              <a:ext cx="1884" cy="4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本节内容</a:t>
              </a:r>
            </a:p>
          </p:txBody>
        </p:sp>
      </p:grpSp>
      <p:sp>
        <p:nvSpPr>
          <p:cNvPr id="11" name="等腰三角形 10"/>
          <p:cNvSpPr/>
          <p:nvPr/>
        </p:nvSpPr>
        <p:spPr>
          <a:xfrm rot="5400000" flipH="1">
            <a:off x="3964912" y="1178694"/>
            <a:ext cx="519307" cy="339036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8"/>
          <p:cNvSpPr txBox="1"/>
          <p:nvPr/>
        </p:nvSpPr>
        <p:spPr>
          <a:xfrm>
            <a:off x="4651716" y="1086641"/>
            <a:ext cx="46210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布局概念、布局常见版式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>
            <a:off x="4651718" y="2474257"/>
            <a:ext cx="37470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布局方法</a:t>
            </a:r>
          </a:p>
        </p:txBody>
      </p:sp>
      <p:sp>
        <p:nvSpPr>
          <p:cNvPr id="14" name="等腰三角形 13"/>
          <p:cNvSpPr/>
          <p:nvPr/>
        </p:nvSpPr>
        <p:spPr>
          <a:xfrm rot="5400000" flipH="1">
            <a:off x="3964912" y="2566310"/>
            <a:ext cx="519307" cy="339036"/>
          </a:xfrm>
          <a:prstGeom prst="triangle">
            <a:avLst/>
          </a:prstGeom>
          <a:solidFill>
            <a:srgbClr val="93B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20"/>
          <p:cNvSpPr txBox="1"/>
          <p:nvPr/>
        </p:nvSpPr>
        <p:spPr>
          <a:xfrm>
            <a:off x="4651717" y="3861873"/>
            <a:ext cx="43703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页面搭建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等腰三角形 15"/>
          <p:cNvSpPr/>
          <p:nvPr/>
        </p:nvSpPr>
        <p:spPr>
          <a:xfrm rot="5400000" flipH="1">
            <a:off x="3964912" y="3953926"/>
            <a:ext cx="519307" cy="33903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21"/>
          <p:cNvSpPr txBox="1"/>
          <p:nvPr/>
        </p:nvSpPr>
        <p:spPr>
          <a:xfrm>
            <a:off x="4651718" y="5249490"/>
            <a:ext cx="4621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PhotoShop简单应用</a:t>
            </a:r>
          </a:p>
        </p:txBody>
      </p:sp>
      <p:sp>
        <p:nvSpPr>
          <p:cNvPr id="18" name="等腰三角形 17"/>
          <p:cNvSpPr/>
          <p:nvPr/>
        </p:nvSpPr>
        <p:spPr>
          <a:xfrm rot="5400000" flipH="1">
            <a:off x="3964912" y="5341542"/>
            <a:ext cx="519307" cy="339036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893293" y="2792745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3" name="等腰三角形 2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/>
              <a:t>绝对定位对称设置</a:t>
            </a:r>
            <a:endParaRPr lang="en-US" altLang="zh-CN" dirty="0"/>
          </a:p>
          <a:p>
            <a:pPr lvl="1"/>
            <a:endParaRPr lang="zh-CN" altLang="en-US" dirty="0">
              <a:solidFill>
                <a:srgbClr val="FF0000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088772" y="2252359"/>
            <a:ext cx="4250690" cy="1813560"/>
            <a:chOff x="9951" y="3022"/>
            <a:chExt cx="6694" cy="2856"/>
          </a:xfrm>
        </p:grpSpPr>
        <p:sp>
          <p:nvSpPr>
            <p:cNvPr id="11" name="矩形 10"/>
            <p:cNvSpPr/>
            <p:nvPr/>
          </p:nvSpPr>
          <p:spPr>
            <a:xfrm>
              <a:off x="9951" y="3022"/>
              <a:ext cx="6694" cy="2857"/>
            </a:xfrm>
            <a:prstGeom prst="rect">
              <a:avLst/>
            </a:prstGeom>
            <a:solidFill>
              <a:schemeClr val="bg1"/>
            </a:solidFill>
            <a:ln w="50800" cmpd="sng">
              <a:solidFill>
                <a:srgbClr val="FFC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4844" y="3742"/>
              <a:ext cx="1417" cy="1417"/>
            </a:xfrm>
            <a:prstGeom prst="rect">
              <a:avLst/>
            </a:prstGeom>
            <a:gradFill>
              <a:gsLst>
                <a:gs pos="0">
                  <a:srgbClr val="9EE256"/>
                </a:gs>
                <a:gs pos="100000">
                  <a:srgbClr val="52762D"/>
                </a:gs>
              </a:gsLst>
              <a:lin ang="540000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>
                  <a:latin typeface="微软雅黑" panose="020B0503020204020204" pitchFamily="34" charset="-122"/>
                  <a:ea typeface="微软雅黑" panose="020B0503020204020204" pitchFamily="34" charset="-122"/>
                </a:rPr>
                <a:t>div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10311" y="3742"/>
              <a:ext cx="1417" cy="1417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div</a:t>
              </a:r>
            </a:p>
          </p:txBody>
        </p:sp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772" y="4458984"/>
            <a:ext cx="4098290" cy="1108710"/>
          </a:xfrm>
          <a:prstGeom prst="rect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8312" y="2116376"/>
            <a:ext cx="3218815" cy="1637665"/>
          </a:xfrm>
          <a:prstGeom prst="rect">
            <a:avLst/>
          </a:prstGeom>
          <a:ln w="12700" cmpd="sng">
            <a:noFill/>
            <a:prstDash val="solid"/>
          </a:ln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8312" y="4066461"/>
            <a:ext cx="3204845" cy="1647190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sp>
        <p:nvSpPr>
          <p:cNvPr id="6" name="文本框 10"/>
          <p:cNvSpPr txBox="1"/>
          <p:nvPr/>
        </p:nvSpPr>
        <p:spPr>
          <a:xfrm>
            <a:off x="9365364" y="5767013"/>
            <a:ext cx="2661920" cy="508000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demo7-12.html</a:t>
            </a:r>
            <a:endParaRPr lang="zh-CN" altLang="en-US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/>
              <a:t>固定定位</a:t>
            </a:r>
            <a:r>
              <a:rPr lang="zh-CN" altLang="en-US">
                <a:sym typeface="+mn-ea"/>
              </a:rPr>
              <a:t>  </a:t>
            </a:r>
            <a:r>
              <a:rPr>
                <a:sym typeface="+mn-ea"/>
              </a:rPr>
              <a:t>——  </a:t>
            </a:r>
            <a:r>
              <a:rPr lang="en-US" altLang="zh-CN" b="1" dirty="0" err="1">
                <a:solidFill>
                  <a:srgbClr val="FF0000"/>
                </a:solidFill>
              </a:rPr>
              <a:t>position : fixed</a:t>
            </a:r>
            <a:r>
              <a:rPr lang="en-US" altLang="zh-CN" b="1" dirty="0">
                <a:solidFill>
                  <a:srgbClr val="FF0000"/>
                </a:solidFill>
              </a:rPr>
              <a:t>;</a:t>
            </a:r>
          </a:p>
          <a:p>
            <a:pPr lvl="1"/>
            <a:r>
              <a:rPr lang="zh-CN" altLang="en-US" dirty="0"/>
              <a:t>与 </a:t>
            </a:r>
            <a:r>
              <a:rPr lang="en-US" altLang="zh-CN" dirty="0"/>
              <a:t>left</a:t>
            </a:r>
            <a:r>
              <a:rPr lang="zh-CN" altLang="en-US" dirty="0"/>
              <a:t>，</a:t>
            </a:r>
            <a:r>
              <a:rPr lang="en-US" altLang="zh-CN" dirty="0"/>
              <a:t>right</a:t>
            </a:r>
            <a:r>
              <a:rPr lang="zh-CN" altLang="en-US" dirty="0"/>
              <a:t>，</a:t>
            </a:r>
            <a:r>
              <a:rPr lang="en-US" altLang="zh-CN" dirty="0"/>
              <a:t>top</a:t>
            </a:r>
            <a:r>
              <a:rPr lang="zh-CN" altLang="en-US" dirty="0"/>
              <a:t>，</a:t>
            </a:r>
            <a:r>
              <a:rPr lang="en-US" altLang="zh-CN" dirty="0"/>
              <a:t>bottom </a:t>
            </a:r>
            <a:r>
              <a:rPr lang="zh-CN" altLang="en-US" dirty="0"/>
              <a:t>等属性共同使用</a:t>
            </a:r>
          </a:p>
          <a:p>
            <a:pPr lvl="1"/>
            <a:r>
              <a:rPr lang="zh-CN" altLang="en-US" dirty="0"/>
              <a:t> 以浏览器窗口为参照物进行定位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布局方法</a:t>
            </a:r>
          </a:p>
        </p:txBody>
      </p:sp>
      <p:sp>
        <p:nvSpPr>
          <p:cNvPr id="2" name="文本框 10"/>
          <p:cNvSpPr txBox="1"/>
          <p:nvPr/>
        </p:nvSpPr>
        <p:spPr>
          <a:xfrm>
            <a:off x="9375524" y="5744153"/>
            <a:ext cx="2661920" cy="508000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demo7-13.html</a:t>
            </a:r>
            <a:endParaRPr lang="zh-CN" altLang="en-US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定位与浮动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5213058"/>
          </a:xfrm>
        </p:spPr>
        <p:txBody>
          <a:bodyPr>
            <a:normAutofit/>
          </a:bodyPr>
          <a:lstStyle/>
          <a:p>
            <a:r>
              <a:rPr lang="en-US" altLang="zh-CN" dirty="0"/>
              <a:t>float </a:t>
            </a:r>
            <a:r>
              <a:rPr lang="zh-CN" altLang="en-US" dirty="0"/>
              <a:t>和 </a:t>
            </a:r>
            <a:r>
              <a:rPr lang="en-US" altLang="zh-CN" dirty="0"/>
              <a:t>position </a:t>
            </a:r>
            <a:r>
              <a:rPr lang="zh-CN" altLang="en-US" dirty="0">
                <a:solidFill>
                  <a:srgbClr val="FF0000"/>
                </a:solidFill>
              </a:rPr>
              <a:t>不同点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en-US" altLang="zh-CN" dirty="0"/>
              <a:t>position </a:t>
            </a:r>
            <a:r>
              <a:rPr lang="zh-CN" altLang="en-US" dirty="0"/>
              <a:t>与 </a:t>
            </a:r>
            <a:r>
              <a:rPr lang="en-US" altLang="zh-CN" dirty="0"/>
              <a:t>top</a:t>
            </a:r>
            <a:r>
              <a:rPr lang="zh-CN" altLang="en-US" dirty="0"/>
              <a:t>、</a:t>
            </a:r>
            <a:r>
              <a:rPr lang="en-US" altLang="zh-CN" dirty="0"/>
              <a:t>left </a:t>
            </a:r>
            <a:r>
              <a:rPr lang="zh-CN" altLang="en-US" dirty="0"/>
              <a:t>等配套使用</a:t>
            </a:r>
          </a:p>
          <a:p>
            <a:pPr lvl="1"/>
            <a:r>
              <a:rPr lang="en-US" altLang="zh-CN" dirty="0"/>
              <a:t>float </a:t>
            </a:r>
            <a:r>
              <a:rPr lang="zh-CN" altLang="en-US" dirty="0"/>
              <a:t>位置移动通过 </a:t>
            </a:r>
            <a:r>
              <a:rPr lang="en-US" altLang="zh-CN" dirty="0"/>
              <a:t>margin</a:t>
            </a:r>
            <a:r>
              <a:rPr lang="zh-CN" altLang="en-US" dirty="0"/>
              <a:t>、</a:t>
            </a:r>
            <a:r>
              <a:rPr lang="en-US" altLang="zh-CN" dirty="0"/>
              <a:t>padding </a:t>
            </a:r>
            <a:r>
              <a:rPr lang="zh-CN" altLang="en-US" dirty="0"/>
              <a:t>等实现</a:t>
            </a:r>
          </a:p>
          <a:p>
            <a:pPr lvl="1"/>
            <a:r>
              <a:rPr lang="en-US" altLang="zh-CN" dirty="0"/>
              <a:t>overflow </a:t>
            </a:r>
            <a:r>
              <a:rPr lang="zh-CN" altLang="en-US" dirty="0"/>
              <a:t>和 </a:t>
            </a:r>
            <a:r>
              <a:rPr lang="en-US" altLang="zh-CN" dirty="0"/>
              <a:t>clear </a:t>
            </a:r>
            <a:r>
              <a:rPr lang="zh-CN" altLang="en-US" dirty="0"/>
              <a:t>对 </a:t>
            </a:r>
            <a:r>
              <a:rPr lang="en-US" altLang="zh-CN" dirty="0"/>
              <a:t>position </a:t>
            </a:r>
            <a:r>
              <a:rPr lang="zh-CN" altLang="en-US" dirty="0"/>
              <a:t>无效</a:t>
            </a:r>
          </a:p>
          <a:p>
            <a:pPr lvl="1"/>
            <a:r>
              <a:rPr lang="zh-CN" altLang="en-US" dirty="0"/>
              <a:t>布局通常使用 </a:t>
            </a:r>
            <a:r>
              <a:rPr lang="en-US" altLang="zh-CN" dirty="0"/>
              <a:t>float</a:t>
            </a:r>
            <a:r>
              <a:rPr lang="zh-CN" altLang="en-US" dirty="0"/>
              <a:t>，而不是 </a:t>
            </a:r>
            <a:r>
              <a:rPr lang="en-US" altLang="zh-CN" dirty="0"/>
              <a:t>position</a:t>
            </a:r>
          </a:p>
          <a:p>
            <a:pPr lvl="1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堆叠顺序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/>
              <a:t>堆叠顺序  </a:t>
            </a:r>
            <a:r>
              <a:rPr lang="en-US" altLang="zh-CN" dirty="0"/>
              <a:t>——  </a:t>
            </a:r>
            <a:r>
              <a:rPr lang="en-US" altLang="zh-CN" b="1" dirty="0">
                <a:solidFill>
                  <a:srgbClr val="FF0000"/>
                </a:solidFill>
              </a:rPr>
              <a:t>z-index</a:t>
            </a:r>
          </a:p>
          <a:p>
            <a:pPr lvl="1"/>
            <a:r>
              <a:rPr lang="zh-CN" altLang="en-US" dirty="0"/>
              <a:t>用于体现元素在 </a:t>
            </a:r>
            <a:r>
              <a:rPr lang="en-US" altLang="zh-CN" dirty="0"/>
              <a:t>Z </a:t>
            </a:r>
            <a:r>
              <a:rPr lang="zh-CN" altLang="en-US" dirty="0"/>
              <a:t>轴空间的堆叠关系</a:t>
            </a:r>
          </a:p>
          <a:p>
            <a:pPr lvl="1"/>
            <a:r>
              <a:rPr lang="zh-CN" altLang="en-US" dirty="0"/>
              <a:t>仅能在定位元素上奏效</a:t>
            </a:r>
          </a:p>
          <a:p>
            <a:pPr lvl="1"/>
            <a:r>
              <a:rPr lang="zh-CN" altLang="en-US" dirty="0"/>
              <a:t>大部分情况以数字为取值</a:t>
            </a:r>
          </a:p>
          <a:p>
            <a:pPr lvl="1"/>
            <a:r>
              <a:rPr lang="zh-CN" altLang="en-US" dirty="0"/>
              <a:t>可为多个元素设置</a:t>
            </a:r>
          </a:p>
        </p:txBody>
      </p:sp>
      <p:sp>
        <p:nvSpPr>
          <p:cNvPr id="4" name="文本框 10"/>
          <p:cNvSpPr txBox="1"/>
          <p:nvPr/>
        </p:nvSpPr>
        <p:spPr>
          <a:xfrm>
            <a:off x="9375524" y="5744153"/>
            <a:ext cx="2661920" cy="508000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demo7-14.html</a:t>
            </a:r>
            <a:endParaRPr lang="zh-CN" altLang="en-US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9885" y="1694815"/>
            <a:ext cx="2724785" cy="2683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4001" y="-55970"/>
            <a:ext cx="2708249" cy="6914070"/>
            <a:chOff x="2288" y="0"/>
            <a:chExt cx="4266" cy="10800"/>
          </a:xfrm>
        </p:grpSpPr>
        <p:sp>
          <p:nvSpPr>
            <p:cNvPr id="5" name="矩形 4"/>
            <p:cNvSpPr/>
            <p:nvPr/>
          </p:nvSpPr>
          <p:spPr>
            <a:xfrm>
              <a:off x="2288" y="0"/>
              <a:ext cx="4266" cy="10800"/>
            </a:xfrm>
            <a:prstGeom prst="rect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57" y="2413"/>
              <a:ext cx="1884" cy="4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本节内容</a:t>
              </a:r>
            </a:p>
          </p:txBody>
        </p:sp>
      </p:grpSp>
      <p:sp>
        <p:nvSpPr>
          <p:cNvPr id="11" name="等腰三角形 10"/>
          <p:cNvSpPr/>
          <p:nvPr/>
        </p:nvSpPr>
        <p:spPr>
          <a:xfrm rot="5400000" flipH="1">
            <a:off x="3964912" y="1178694"/>
            <a:ext cx="519307" cy="339036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8"/>
          <p:cNvSpPr txBox="1"/>
          <p:nvPr/>
        </p:nvSpPr>
        <p:spPr>
          <a:xfrm>
            <a:off x="4651716" y="1086641"/>
            <a:ext cx="4621011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布局概念、布局常见版式</a:t>
            </a: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>
            <a:off x="4651718" y="2474257"/>
            <a:ext cx="37470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布局方法</a:t>
            </a:r>
          </a:p>
        </p:txBody>
      </p:sp>
      <p:sp>
        <p:nvSpPr>
          <p:cNvPr id="14" name="等腰三角形 13"/>
          <p:cNvSpPr/>
          <p:nvPr/>
        </p:nvSpPr>
        <p:spPr>
          <a:xfrm rot="5400000" flipH="1">
            <a:off x="3964912" y="2566310"/>
            <a:ext cx="519307" cy="339036"/>
          </a:xfrm>
          <a:prstGeom prst="triangle">
            <a:avLst/>
          </a:prstGeom>
          <a:solidFill>
            <a:srgbClr val="93B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20"/>
          <p:cNvSpPr txBox="1"/>
          <p:nvPr/>
        </p:nvSpPr>
        <p:spPr>
          <a:xfrm>
            <a:off x="4651717" y="3861873"/>
            <a:ext cx="43703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页面搭建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等腰三角形 15"/>
          <p:cNvSpPr/>
          <p:nvPr/>
        </p:nvSpPr>
        <p:spPr>
          <a:xfrm rot="5400000" flipH="1">
            <a:off x="3964912" y="3953926"/>
            <a:ext cx="519307" cy="33903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21"/>
          <p:cNvSpPr txBox="1"/>
          <p:nvPr/>
        </p:nvSpPr>
        <p:spPr>
          <a:xfrm>
            <a:off x="4651718" y="5249490"/>
            <a:ext cx="4621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PhotoShop简单应用</a:t>
            </a:r>
          </a:p>
        </p:txBody>
      </p:sp>
      <p:sp>
        <p:nvSpPr>
          <p:cNvPr id="18" name="等腰三角形 17"/>
          <p:cNvSpPr/>
          <p:nvPr/>
        </p:nvSpPr>
        <p:spPr>
          <a:xfrm rot="5400000" flipH="1">
            <a:off x="3964912" y="5341542"/>
            <a:ext cx="519307" cy="339036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893293" y="2792745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3" name="等腰三角形 2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页面搭建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984538"/>
            <a:ext cx="11106646" cy="5430778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网页开发基本流程</a:t>
            </a:r>
          </a:p>
          <a:p>
            <a:pPr lvl="1"/>
            <a:r>
              <a:rPr lang="zh-CN" altLang="en-US" dirty="0"/>
              <a:t>需求获取</a:t>
            </a:r>
          </a:p>
          <a:p>
            <a:pPr lvl="1"/>
            <a:r>
              <a:rPr lang="zh-CN" altLang="en-US" dirty="0"/>
              <a:t>制作 </a:t>
            </a:r>
            <a:r>
              <a:rPr lang="en-US" altLang="zh-CN" dirty="0"/>
              <a:t>UI </a:t>
            </a:r>
            <a:r>
              <a:rPr lang="zh-CN" altLang="en-US" dirty="0"/>
              <a:t>效果图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C00000"/>
                </a:solidFill>
                <a:sym typeface="Calibri" panose="020F0502020204030204" charset="0"/>
              </a:rPr>
              <a:t>网页设计与实现</a:t>
            </a:r>
          </a:p>
          <a:p>
            <a:pPr lvl="2">
              <a:lnSpc>
                <a:spcPct val="110000"/>
              </a:lnSpc>
            </a:pP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分析网页结构</a:t>
            </a:r>
            <a:endParaRPr lang="en-US" altLang="zh-CN" dirty="0">
              <a:solidFill>
                <a:srgbClr val="FF0000"/>
              </a:solidFill>
              <a:sym typeface="Calibri" panose="020F0502020204030204" charset="0"/>
            </a:endParaRPr>
          </a:p>
          <a:p>
            <a:pPr lvl="2">
              <a:lnSpc>
                <a:spcPct val="110000"/>
              </a:lnSpc>
            </a:pP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用 </a:t>
            </a:r>
            <a:r>
              <a:rPr lang="en-US" altLang="zh-CN" dirty="0">
                <a:solidFill>
                  <a:srgbClr val="FF0000"/>
                </a:solidFill>
                <a:sym typeface="Calibri" panose="020F0502020204030204" charset="0"/>
              </a:rPr>
              <a:t>HTML </a:t>
            </a: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实现网页结构</a:t>
            </a:r>
            <a:endParaRPr lang="en-US" altLang="zh-CN" dirty="0">
              <a:solidFill>
                <a:srgbClr val="FF0000"/>
              </a:solidFill>
              <a:sym typeface="Calibri" panose="020F0502020204030204" charset="0"/>
            </a:endParaRPr>
          </a:p>
          <a:p>
            <a:pPr lvl="2">
              <a:lnSpc>
                <a:spcPct val="110000"/>
              </a:lnSpc>
            </a:pP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用 </a:t>
            </a:r>
            <a:r>
              <a:rPr lang="en-US" altLang="zh-CN" dirty="0">
                <a:solidFill>
                  <a:srgbClr val="FF0000"/>
                </a:solidFill>
                <a:sym typeface="Calibri" panose="020F0502020204030204" charset="0"/>
              </a:rPr>
              <a:t>CSS </a:t>
            </a: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实现网页结构布局</a:t>
            </a:r>
            <a:endParaRPr lang="en-US" altLang="zh-CN" dirty="0">
              <a:solidFill>
                <a:srgbClr val="FF0000"/>
              </a:solidFill>
              <a:sym typeface="Calibri" panose="020F0502020204030204" charset="0"/>
            </a:endParaRPr>
          </a:p>
          <a:p>
            <a:pPr lvl="2">
              <a:lnSpc>
                <a:spcPct val="110000"/>
              </a:lnSpc>
            </a:pP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填充网页内容</a:t>
            </a:r>
            <a:endParaRPr lang="en-US" altLang="zh-CN" dirty="0">
              <a:solidFill>
                <a:srgbClr val="FF0000"/>
              </a:solidFill>
              <a:sym typeface="Calibri" panose="020F0502020204030204" charset="0"/>
            </a:endParaRPr>
          </a:p>
          <a:p>
            <a:pPr lvl="2">
              <a:lnSpc>
                <a:spcPct val="110000"/>
              </a:lnSpc>
            </a:pP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修饰网页样式</a:t>
            </a:r>
            <a:endParaRPr lang="en-US" altLang="zh-CN" dirty="0">
              <a:solidFill>
                <a:srgbClr val="FF0000"/>
              </a:solidFill>
              <a:sym typeface="Calibri" panose="020F0502020204030204" charset="0"/>
            </a:endParaRPr>
          </a:p>
          <a:p>
            <a:pPr lvl="1"/>
            <a:r>
              <a:rPr lang="zh-CN" altLang="en-US" dirty="0"/>
              <a:t>调整浏览器兼容性</a:t>
            </a:r>
          </a:p>
          <a:p>
            <a:pPr lvl="1"/>
            <a:r>
              <a:rPr lang="zh-CN" altLang="en-US" dirty="0"/>
              <a:t>网站上线运营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分析网页结构</a:t>
            </a:r>
          </a:p>
        </p:txBody>
      </p:sp>
      <p:pic>
        <p:nvPicPr>
          <p:cNvPr id="6" name="Picture 3" descr="C:\Users\hl\Desktop\2017-12-29_11012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7576" y="1063901"/>
            <a:ext cx="6895077" cy="490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4946604" y="1063901"/>
            <a:ext cx="6866050" cy="92619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8" name="矩形 7"/>
          <p:cNvSpPr/>
          <p:nvPr/>
        </p:nvSpPr>
        <p:spPr>
          <a:xfrm flipV="1">
            <a:off x="4924833" y="2097102"/>
            <a:ext cx="6887822" cy="28573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9" name="矩形 8"/>
          <p:cNvSpPr/>
          <p:nvPr/>
        </p:nvSpPr>
        <p:spPr>
          <a:xfrm>
            <a:off x="4917576" y="2483581"/>
            <a:ext cx="6895077" cy="34834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pic>
        <p:nvPicPr>
          <p:cNvPr id="10" name="图示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1339849"/>
            <a:ext cx="4529592" cy="4117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3" descr="C:\Users\hl\Desktop\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313" y="2194783"/>
            <a:ext cx="4470400" cy="174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HTML</a:t>
            </a:r>
            <a:r>
              <a:rPr lang="zh-CN" altLang="en-US" dirty="0"/>
              <a:t>代码实现网页结构</a:t>
            </a:r>
          </a:p>
        </p:txBody>
      </p:sp>
      <p:pic>
        <p:nvPicPr>
          <p:cNvPr id="3075" name="Picture 3" descr="C:\Users\hl\Desktop\2017-12-29_11012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980" y="1004202"/>
            <a:ext cx="6895077" cy="490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304008" y="931632"/>
            <a:ext cx="6866050" cy="92619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7" name="矩形 6"/>
          <p:cNvSpPr/>
          <p:nvPr/>
        </p:nvSpPr>
        <p:spPr>
          <a:xfrm flipV="1">
            <a:off x="282237" y="2037403"/>
            <a:ext cx="6887822" cy="28573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8" name="矩形 7"/>
          <p:cNvSpPr/>
          <p:nvPr/>
        </p:nvSpPr>
        <p:spPr>
          <a:xfrm>
            <a:off x="274980" y="2423882"/>
            <a:ext cx="6895077" cy="34834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cxnSp>
        <p:nvCxnSpPr>
          <p:cNvPr id="15" name="直接箭头连接符 14"/>
          <p:cNvCxnSpPr/>
          <p:nvPr/>
        </p:nvCxnSpPr>
        <p:spPr>
          <a:xfrm flipH="1">
            <a:off x="7373257" y="3614057"/>
            <a:ext cx="2162629" cy="119017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7251545" y="1394729"/>
            <a:ext cx="2284341" cy="11307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H="1" flipV="1">
            <a:off x="7251545" y="2323133"/>
            <a:ext cx="2284341" cy="76089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C:\Users\hl\Desktop\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404" y="2361306"/>
            <a:ext cx="5225878" cy="204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CSS</a:t>
            </a:r>
            <a:r>
              <a:rPr lang="zh-CN" altLang="en-US" dirty="0"/>
              <a:t>实现网页布局</a:t>
            </a:r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888343" y="1814286"/>
            <a:ext cx="3423780" cy="95794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5109029" y="3388826"/>
            <a:ext cx="1290178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2888343" y="4034971"/>
            <a:ext cx="3423780" cy="120468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hl\Desktop\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623" y="809852"/>
            <a:ext cx="4701947" cy="543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l\Desktop\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659" y="2045385"/>
            <a:ext cx="6814119" cy="314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插入网页布内容</a:t>
            </a:r>
          </a:p>
        </p:txBody>
      </p:sp>
      <p:cxnSp>
        <p:nvCxnSpPr>
          <p:cNvPr id="4" name="直接箭头连接符 3"/>
          <p:cNvCxnSpPr/>
          <p:nvPr/>
        </p:nvCxnSpPr>
        <p:spPr>
          <a:xfrm flipV="1">
            <a:off x="4644574" y="2423887"/>
            <a:ext cx="3047994" cy="5805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4644574" y="3803911"/>
            <a:ext cx="3004452" cy="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1" name="Picture 3" descr="C:\Users\hl\Desktop\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9477" y="1940605"/>
            <a:ext cx="3489884" cy="3061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9276667" y="5589590"/>
            <a:ext cx="2473960" cy="47688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demo7-15.html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认识布局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22" y="852686"/>
            <a:ext cx="6272983" cy="5154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818" y="838614"/>
            <a:ext cx="7040453" cy="5282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415" y="860414"/>
            <a:ext cx="8036784" cy="5321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69" y="752246"/>
            <a:ext cx="11105100" cy="5537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4001" y="-55970"/>
            <a:ext cx="2708249" cy="6914070"/>
            <a:chOff x="2288" y="0"/>
            <a:chExt cx="4266" cy="10800"/>
          </a:xfrm>
        </p:grpSpPr>
        <p:sp>
          <p:nvSpPr>
            <p:cNvPr id="5" name="矩形 4"/>
            <p:cNvSpPr/>
            <p:nvPr/>
          </p:nvSpPr>
          <p:spPr>
            <a:xfrm>
              <a:off x="2288" y="0"/>
              <a:ext cx="4266" cy="10800"/>
            </a:xfrm>
            <a:prstGeom prst="rect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57" y="2413"/>
              <a:ext cx="1884" cy="4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本节内容</a:t>
              </a:r>
            </a:p>
          </p:txBody>
        </p:sp>
      </p:grpSp>
      <p:sp>
        <p:nvSpPr>
          <p:cNvPr id="11" name="等腰三角形 10"/>
          <p:cNvSpPr/>
          <p:nvPr/>
        </p:nvSpPr>
        <p:spPr>
          <a:xfrm rot="5400000" flipH="1">
            <a:off x="3964912" y="1178694"/>
            <a:ext cx="519307" cy="339036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8"/>
          <p:cNvSpPr txBox="1"/>
          <p:nvPr/>
        </p:nvSpPr>
        <p:spPr>
          <a:xfrm>
            <a:off x="4651716" y="1086641"/>
            <a:ext cx="4621011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布局概念、布局常见版式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>
            <a:off x="4651718" y="2474257"/>
            <a:ext cx="37470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布局方法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等腰三角形 13"/>
          <p:cNvSpPr/>
          <p:nvPr/>
        </p:nvSpPr>
        <p:spPr>
          <a:xfrm rot="5400000" flipH="1">
            <a:off x="3964912" y="2566310"/>
            <a:ext cx="519307" cy="339036"/>
          </a:xfrm>
          <a:prstGeom prst="triangle">
            <a:avLst/>
          </a:prstGeom>
          <a:solidFill>
            <a:srgbClr val="93B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20"/>
          <p:cNvSpPr txBox="1"/>
          <p:nvPr/>
        </p:nvSpPr>
        <p:spPr>
          <a:xfrm>
            <a:off x="4651717" y="3861873"/>
            <a:ext cx="43703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页面搭建</a:t>
            </a:r>
            <a:endParaRPr lang="en-US" altLang="zh-CN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等腰三角形 15"/>
          <p:cNvSpPr/>
          <p:nvPr/>
        </p:nvSpPr>
        <p:spPr>
          <a:xfrm rot="5400000" flipH="1">
            <a:off x="3964912" y="3953926"/>
            <a:ext cx="519307" cy="33903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21"/>
          <p:cNvSpPr txBox="1"/>
          <p:nvPr/>
        </p:nvSpPr>
        <p:spPr>
          <a:xfrm>
            <a:off x="4651718" y="5249490"/>
            <a:ext cx="4621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PhotoShop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简单应用</a:t>
            </a:r>
          </a:p>
        </p:txBody>
      </p:sp>
      <p:sp>
        <p:nvSpPr>
          <p:cNvPr id="18" name="等腰三角形 17"/>
          <p:cNvSpPr/>
          <p:nvPr/>
        </p:nvSpPr>
        <p:spPr>
          <a:xfrm rot="5400000" flipH="1">
            <a:off x="3964912" y="5341542"/>
            <a:ext cx="519307" cy="339036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893293" y="2792745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3" name="等腰三角形 2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PhotoShop</a:t>
            </a:r>
            <a:r>
              <a:rPr lang="zh-CN" altLang="en-US" dirty="0"/>
              <a:t>工作界面</a:t>
            </a:r>
          </a:p>
        </p:txBody>
      </p:sp>
      <p:pic>
        <p:nvPicPr>
          <p:cNvPr id="4" name="内容占位符 3"/>
          <p:cNvPicPr>
            <a:picLocks noGrp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" t="275" b="7438"/>
          <a:stretch>
            <a:fillRect/>
          </a:stretch>
        </p:blipFill>
        <p:spPr bwMode="auto">
          <a:xfrm>
            <a:off x="914399" y="783771"/>
            <a:ext cx="9927772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PhotoShop</a:t>
            </a:r>
            <a:r>
              <a:rPr lang="zh-CN" altLang="en-US" dirty="0"/>
              <a:t>工作箱</a:t>
            </a:r>
          </a:p>
        </p:txBody>
      </p:sp>
      <p:pic>
        <p:nvPicPr>
          <p:cNvPr id="5" name="内容占位符 4"/>
          <p:cNvPicPr>
            <a:picLocks noGr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091" y="882654"/>
            <a:ext cx="6598285" cy="5329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PhotoShop</a:t>
            </a:r>
            <a:r>
              <a:rPr lang="zh-CN" altLang="en-US" dirty="0"/>
              <a:t>界面设置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68427"/>
            <a:ext cx="11106646" cy="4875092"/>
          </a:xfrm>
        </p:spPr>
        <p:txBody>
          <a:bodyPr/>
          <a:lstStyle/>
          <a:p>
            <a:r>
              <a:rPr lang="zh-CN" altLang="en-US" dirty="0"/>
              <a:t>编辑 </a:t>
            </a:r>
            <a:r>
              <a:rPr lang="en-US" altLang="zh-CN" dirty="0"/>
              <a:t>– </a:t>
            </a:r>
            <a:r>
              <a:rPr lang="zh-CN" altLang="en-US" dirty="0"/>
              <a:t>首选项 </a:t>
            </a:r>
            <a:r>
              <a:rPr lang="en-US" altLang="zh-CN" dirty="0"/>
              <a:t>– </a:t>
            </a:r>
            <a:r>
              <a:rPr lang="zh-CN" altLang="en-US" dirty="0"/>
              <a:t>单位与标尺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940" y="1903853"/>
            <a:ext cx="8063845" cy="4324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PhotoShop</a:t>
            </a:r>
            <a:r>
              <a:rPr lang="zh-CN" altLang="en-US" dirty="0"/>
              <a:t>界面设置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/>
          <a:lstStyle/>
          <a:p>
            <a:r>
              <a:rPr lang="zh-CN" altLang="en-US" dirty="0"/>
              <a:t>新建：</a:t>
            </a:r>
            <a:r>
              <a:rPr lang="en-US" altLang="zh-CN" dirty="0"/>
              <a:t>Ctrl + N</a:t>
            </a:r>
          </a:p>
          <a:p>
            <a:r>
              <a:rPr lang="zh-CN" altLang="en-US" dirty="0"/>
              <a:t>移动：</a:t>
            </a:r>
            <a:r>
              <a:rPr lang="en-US" altLang="zh-CN" dirty="0"/>
              <a:t>V</a:t>
            </a:r>
          </a:p>
          <a:p>
            <a:r>
              <a:rPr lang="zh-CN" altLang="en-US" dirty="0"/>
              <a:t>选区工具：</a:t>
            </a:r>
            <a:r>
              <a:rPr lang="en-US" altLang="zh-CN" dirty="0"/>
              <a:t>M</a:t>
            </a:r>
          </a:p>
          <a:p>
            <a:r>
              <a:rPr lang="zh-CN" altLang="en-US" dirty="0"/>
              <a:t>吸管工具：</a:t>
            </a:r>
            <a:r>
              <a:rPr lang="en-US" altLang="zh-CN" dirty="0"/>
              <a:t>I</a:t>
            </a:r>
          </a:p>
          <a:p>
            <a:r>
              <a:rPr lang="zh-CN" altLang="en-US" dirty="0"/>
              <a:t>切片工具：</a:t>
            </a:r>
            <a:r>
              <a:rPr lang="en-US" altLang="zh-CN" dirty="0"/>
              <a:t>C</a:t>
            </a:r>
          </a:p>
          <a:p>
            <a:r>
              <a:rPr lang="zh-CN" altLang="en-US" dirty="0"/>
              <a:t>文字工具：</a:t>
            </a:r>
            <a:r>
              <a:rPr lang="en-US" altLang="zh-CN" dirty="0"/>
              <a:t>T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PhotoShop</a:t>
            </a:r>
            <a:r>
              <a:rPr lang="zh-CN" altLang="en-US" dirty="0"/>
              <a:t>界面设置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82941"/>
            <a:ext cx="11106646" cy="4875092"/>
          </a:xfrm>
        </p:spPr>
        <p:txBody>
          <a:bodyPr/>
          <a:lstStyle/>
          <a:p>
            <a:r>
              <a:rPr lang="zh-CN" altLang="en-US" dirty="0"/>
              <a:t>视图设置</a:t>
            </a:r>
            <a:endParaRPr lang="en-US" altLang="zh-CN" dirty="0"/>
          </a:p>
          <a:p>
            <a:r>
              <a:rPr lang="zh-CN" altLang="en-US" dirty="0"/>
              <a:t>窗口设置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Picture 3" descr="C:\Users\hl\Desktop\2017-12-24_21013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0106" y="783596"/>
            <a:ext cx="2948719" cy="5480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:\Users\hl\Desktop\2017-12-24_21041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0401" y="1412594"/>
            <a:ext cx="3776882" cy="403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切图与切片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68427"/>
            <a:ext cx="11106646" cy="4875092"/>
          </a:xfrm>
        </p:spPr>
        <p:txBody>
          <a:bodyPr/>
          <a:lstStyle/>
          <a:p>
            <a:r>
              <a:rPr lang="zh-CN" altLang="en-US" dirty="0"/>
              <a:t>切图与切片</a:t>
            </a:r>
            <a:endParaRPr lang="en-US" altLang="zh-CN" dirty="0"/>
          </a:p>
          <a:p>
            <a:pPr lvl="1"/>
            <a:r>
              <a:rPr lang="zh-CN" altLang="en-US" dirty="0"/>
              <a:t>切图，是一种网页制作技术，它将设计稿效果图转换为网页的图形元件。</a:t>
            </a:r>
            <a:r>
              <a:rPr lang="en-US" altLang="zh-CN" dirty="0"/>
              <a:t>Photoshop</a:t>
            </a:r>
            <a:r>
              <a:rPr lang="zh-CN" altLang="en-US" dirty="0"/>
              <a:t>、</a:t>
            </a:r>
            <a:r>
              <a:rPr lang="en-US" altLang="zh-CN" dirty="0"/>
              <a:t>Fireworks</a:t>
            </a:r>
            <a:r>
              <a:rPr lang="zh-CN" altLang="en-US" dirty="0"/>
              <a:t>提供了切图技术。</a:t>
            </a:r>
            <a:endParaRPr lang="en-US" altLang="zh-CN" dirty="0"/>
          </a:p>
          <a:p>
            <a:pPr lvl="1"/>
            <a:r>
              <a:rPr lang="zh-CN" altLang="en-US" dirty="0"/>
              <a:t>切片，是切图的直接结果，切图实际上就将图切分为一系列的切片。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切图与切片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/>
          <a:lstStyle/>
          <a:p>
            <a:r>
              <a:rPr lang="zh-CN" altLang="en-US" dirty="0"/>
              <a:t>切图操作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Picture 3" descr="C:\Users\hl\Desktop\2017-12-24_21345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307" y="1843515"/>
            <a:ext cx="9886767" cy="4117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切图与切片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5271116"/>
          </a:xfrm>
        </p:spPr>
        <p:txBody>
          <a:bodyPr>
            <a:normAutofit/>
          </a:bodyPr>
          <a:lstStyle/>
          <a:p>
            <a:r>
              <a:rPr lang="zh-CN" altLang="en-US" dirty="0"/>
              <a:t>切片线条</a:t>
            </a:r>
            <a:endParaRPr lang="en-US" altLang="zh-CN" dirty="0"/>
          </a:p>
          <a:p>
            <a:pPr lvl="1"/>
            <a:r>
              <a:rPr lang="zh-CN" altLang="en-US" dirty="0"/>
              <a:t>即切片的边界。</a:t>
            </a:r>
            <a:r>
              <a:rPr lang="zh-CN" altLang="en-US" dirty="0">
                <a:solidFill>
                  <a:srgbClr val="C00000"/>
                </a:solidFill>
              </a:rPr>
              <a:t>实线</a:t>
            </a:r>
            <a:r>
              <a:rPr lang="zh-CN" altLang="en-US" dirty="0"/>
              <a:t>指用户切片，</a:t>
            </a:r>
            <a:r>
              <a:rPr lang="zh-CN" altLang="en-US" dirty="0">
                <a:solidFill>
                  <a:srgbClr val="C00000"/>
                </a:solidFill>
              </a:rPr>
              <a:t>虚线</a:t>
            </a:r>
            <a:r>
              <a:rPr lang="zh-CN" altLang="en-US" dirty="0"/>
              <a:t>指自动切片。</a:t>
            </a:r>
          </a:p>
          <a:p>
            <a:r>
              <a:rPr lang="zh-CN" altLang="en-US" dirty="0"/>
              <a:t>切片颜色</a:t>
            </a:r>
            <a:endParaRPr lang="en-US" altLang="zh-CN" dirty="0"/>
          </a:p>
          <a:p>
            <a:pPr lvl="1"/>
            <a:r>
              <a:rPr lang="zh-CN" altLang="en-US" dirty="0"/>
              <a:t>默认带</a:t>
            </a:r>
            <a:r>
              <a:rPr lang="zh-CN" altLang="en-US" dirty="0">
                <a:solidFill>
                  <a:srgbClr val="C00000"/>
                </a:solidFill>
              </a:rPr>
              <a:t>蓝色标记</a:t>
            </a:r>
            <a:r>
              <a:rPr lang="zh-CN" altLang="en-US" dirty="0"/>
              <a:t>为用户切片，带</a:t>
            </a:r>
            <a:r>
              <a:rPr lang="zh-CN" altLang="en-US" dirty="0">
                <a:solidFill>
                  <a:srgbClr val="C00000"/>
                </a:solidFill>
              </a:rPr>
              <a:t>灰色标记</a:t>
            </a:r>
            <a:r>
              <a:rPr lang="zh-CN" altLang="en-US" dirty="0"/>
              <a:t>为自动切片。</a:t>
            </a:r>
            <a:endParaRPr lang="en-US" altLang="zh-CN" dirty="0"/>
          </a:p>
          <a:p>
            <a:r>
              <a:rPr lang="zh-CN" altLang="en-US" dirty="0"/>
              <a:t>切片编号</a:t>
            </a:r>
            <a:endParaRPr lang="en-US" altLang="zh-CN" dirty="0"/>
          </a:p>
          <a:p>
            <a:pPr lvl="1"/>
            <a:r>
              <a:rPr lang="zh-CN" altLang="en-US" dirty="0"/>
              <a:t>切片从图片的左上角开始，从左到右，从上而下进行编号，如果更改切片位置或总数，切片会自动重新排序，所以</a:t>
            </a:r>
            <a:r>
              <a:rPr lang="zh-CN" altLang="en-US" dirty="0">
                <a:solidFill>
                  <a:srgbClr val="C00000"/>
                </a:solidFill>
              </a:rPr>
              <a:t>一般会为切片命名，而不使用自动生成的编号。</a:t>
            </a:r>
          </a:p>
          <a:p>
            <a:pPr lvl="1"/>
            <a:endParaRPr lang="zh-CN" altLang="en-US" dirty="0"/>
          </a:p>
          <a:p>
            <a:pPr lvl="1"/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切图与切片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/>
          <a:lstStyle/>
          <a:p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Picture 2" descr="C:\Users\hl\Desktop\2017-12-24_215358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9" r="-5259" b="5700"/>
          <a:stretch>
            <a:fillRect/>
          </a:stretch>
        </p:blipFill>
        <p:spPr bwMode="auto">
          <a:xfrm>
            <a:off x="189671" y="810329"/>
            <a:ext cx="5111001" cy="5471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2"/>
          <p:cNvGrpSpPr/>
          <p:nvPr/>
        </p:nvGrpSpPr>
        <p:grpSpPr bwMode="auto">
          <a:xfrm>
            <a:off x="7001682" y="3142682"/>
            <a:ext cx="3535219" cy="969489"/>
            <a:chOff x="-47369" y="-9656"/>
            <a:chExt cx="3535564" cy="969684"/>
          </a:xfrm>
        </p:grpSpPr>
        <p:grpSp>
          <p:nvGrpSpPr>
            <p:cNvPr id="7" name="Group 3"/>
            <p:cNvGrpSpPr/>
            <p:nvPr/>
          </p:nvGrpSpPr>
          <p:grpSpPr bwMode="auto">
            <a:xfrm>
              <a:off x="-47369" y="-9656"/>
              <a:ext cx="3535564" cy="969684"/>
              <a:chOff x="0" y="0"/>
              <a:chExt cx="3535680" cy="969264"/>
            </a:xfrm>
          </p:grpSpPr>
          <p:pic>
            <p:nvPicPr>
              <p:cNvPr id="9" name="圆角矩形 3"/>
              <p:cNvPicPr>
                <a:picLocks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3535680" cy="9692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" name="Text Box 5"/>
              <p:cNvSpPr txBox="1">
                <a:spLocks noChangeArrowheads="1"/>
              </p:cNvSpPr>
              <p:nvPr/>
            </p:nvSpPr>
            <p:spPr bwMode="auto">
              <a:xfrm>
                <a:off x="90071" y="52352"/>
                <a:ext cx="3353125" cy="7893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8" name="文本框 2"/>
            <p:cNvSpPr txBox="1">
              <a:spLocks noChangeArrowheads="1"/>
            </p:cNvSpPr>
            <p:nvPr/>
          </p:nvSpPr>
          <p:spPr bwMode="auto">
            <a:xfrm>
              <a:off x="180969" y="192171"/>
              <a:ext cx="2944939" cy="4617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dirty="0" err="1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ctrl+shift+alt+s</a:t>
              </a:r>
              <a:r>
                <a:rPr lang="zh-CN" altLang="en-US" sz="24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</a:p>
          </p:txBody>
        </p:sp>
      </p:grpSp>
      <p:sp>
        <p:nvSpPr>
          <p:cNvPr id="11" name="文本框 8"/>
          <p:cNvSpPr txBox="1">
            <a:spLocks noChangeArrowheads="1"/>
          </p:cNvSpPr>
          <p:nvPr/>
        </p:nvSpPr>
        <p:spPr bwMode="auto">
          <a:xfrm>
            <a:off x="5694082" y="1629177"/>
            <a:ext cx="6089016" cy="523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（导出）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存储为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所用格式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网页布局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网页布局</a:t>
            </a:r>
          </a:p>
          <a:p>
            <a:pPr lvl="1"/>
            <a:r>
              <a:rPr lang="zh-CN" altLang="en-US" dirty="0"/>
              <a:t>网页布局是指</a:t>
            </a:r>
            <a:r>
              <a:rPr lang="zh-CN" altLang="en-US" dirty="0">
                <a:solidFill>
                  <a:srgbClr val="C00000"/>
                </a:solidFill>
              </a:rPr>
              <a:t>网页内容在页面上所处位置的设计</a:t>
            </a:r>
            <a:r>
              <a:rPr lang="zh-CN" altLang="en-US" dirty="0">
                <a:sym typeface="+mn-ea"/>
              </a:rPr>
              <a:t>。</a:t>
            </a:r>
            <a:endParaRPr lang="zh-CN" altLang="en-US" dirty="0"/>
          </a:p>
          <a:p>
            <a:r>
              <a:rPr lang="zh-CN" altLang="en-US" dirty="0"/>
              <a:t>网页布局的宗旨</a:t>
            </a:r>
          </a:p>
          <a:p>
            <a:pPr lvl="1"/>
            <a:r>
              <a:rPr lang="zh-CN" altLang="en-US" dirty="0"/>
              <a:t>由整体到局部</a:t>
            </a:r>
          </a:p>
          <a:p>
            <a:r>
              <a:rPr lang="zh-CN" altLang="en-US">
                <a:sym typeface="+mn-ea"/>
              </a:rPr>
              <a:t>网页布局的常见版式</a:t>
            </a:r>
          </a:p>
          <a:p>
            <a:pPr lvl="1"/>
            <a:r>
              <a:rPr lang="zh-CN" altLang="en-US" dirty="0">
                <a:sym typeface="+mn-ea"/>
              </a:rPr>
              <a:t>https://www.zhihu.com/question/21775016</a:t>
            </a:r>
          </a:p>
          <a:p>
            <a:pPr marL="471805" lvl="1" indent="0">
              <a:buNone/>
            </a:pP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94561" y="2077553"/>
            <a:ext cx="4660299" cy="31518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切图与切片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/>
          <a:lstStyle/>
          <a:p>
            <a:r>
              <a:rPr lang="zh-CN" altLang="en-US" dirty="0"/>
              <a:t>后续操作</a:t>
            </a:r>
            <a:endParaRPr lang="en-US" altLang="zh-CN" dirty="0"/>
          </a:p>
          <a:p>
            <a:pPr lvl="1"/>
            <a:r>
              <a:rPr lang="zh-CN" altLang="en-US" dirty="0"/>
              <a:t>确定当前选中的为用户切片</a:t>
            </a:r>
          </a:p>
          <a:p>
            <a:pPr lvl="1"/>
            <a:r>
              <a:rPr lang="zh-CN" altLang="en-US" dirty="0"/>
              <a:t>确定切片存储类型：</a:t>
            </a:r>
            <a:r>
              <a:rPr lang="en-US" altLang="zh-CN" dirty="0"/>
              <a:t>jpg/gif/</a:t>
            </a:r>
            <a:r>
              <a:rPr lang="en-US" altLang="zh-CN" dirty="0" err="1"/>
              <a:t>png</a:t>
            </a:r>
            <a:endParaRPr lang="en-US" altLang="zh-CN" dirty="0"/>
          </a:p>
          <a:p>
            <a:pPr lvl="1"/>
            <a:r>
              <a:rPr lang="zh-CN" altLang="en-US" dirty="0"/>
              <a:t>切片存储质量：高</a:t>
            </a:r>
            <a:r>
              <a:rPr lang="en-US" altLang="zh-CN" dirty="0"/>
              <a:t>/</a:t>
            </a:r>
            <a:r>
              <a:rPr lang="zh-CN" altLang="en-US" dirty="0"/>
              <a:t>中</a:t>
            </a:r>
            <a:r>
              <a:rPr lang="en-US" altLang="zh-CN" dirty="0"/>
              <a:t>/</a:t>
            </a:r>
            <a:r>
              <a:rPr lang="zh-CN" altLang="en-US" dirty="0"/>
              <a:t>低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349"/>
            <a:ext cx="12158986" cy="6856571"/>
          </a:xfrm>
          <a:prstGeom prst="rect">
            <a:avLst/>
          </a:prstGeom>
          <a:solidFill>
            <a:srgbClr val="1B9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弦形 5"/>
          <p:cNvSpPr/>
          <p:nvPr/>
        </p:nvSpPr>
        <p:spPr>
          <a:xfrm rot="13350635">
            <a:off x="1250055" y="-6715551"/>
            <a:ext cx="10288031" cy="12991298"/>
          </a:xfrm>
          <a:prstGeom prst="chord">
            <a:avLst>
              <a:gd name="adj1" fmla="val 4600706"/>
              <a:gd name="adj2" fmla="val 1895490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9"/>
          <p:cNvSpPr/>
          <p:nvPr/>
        </p:nvSpPr>
        <p:spPr>
          <a:xfrm rot="19813541" flipH="1">
            <a:off x="4220296" y="1495310"/>
            <a:ext cx="332574" cy="386001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 flipH="1">
            <a:off x="10364850" y="2606212"/>
            <a:ext cx="1291321" cy="1238627"/>
            <a:chOff x="1720243" y="1975504"/>
            <a:chExt cx="1202722" cy="831130"/>
          </a:xfrm>
        </p:grpSpPr>
        <p:sp>
          <p:nvSpPr>
            <p:cNvPr id="12" name="等腰三角形 11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14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等腰三角形 15"/>
          <p:cNvSpPr/>
          <p:nvPr/>
        </p:nvSpPr>
        <p:spPr>
          <a:xfrm rot="19813541" flipH="1">
            <a:off x="5642808" y="4267777"/>
            <a:ext cx="332574" cy="386001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30407" y="3244254"/>
            <a:ext cx="1764297" cy="1345285"/>
            <a:chOff x="1720243" y="1975504"/>
            <a:chExt cx="1202722" cy="831130"/>
          </a:xfrm>
        </p:grpSpPr>
        <p:sp>
          <p:nvSpPr>
            <p:cNvPr id="18" name="等腰三角形 17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20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等腰三角形 21"/>
          <p:cNvSpPr/>
          <p:nvPr/>
        </p:nvSpPr>
        <p:spPr>
          <a:xfrm rot="18000000" flipH="1">
            <a:off x="4160906" y="5219952"/>
            <a:ext cx="443432" cy="28950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等腰三角形 22"/>
          <p:cNvSpPr/>
          <p:nvPr/>
        </p:nvSpPr>
        <p:spPr>
          <a:xfrm rot="1539679" flipH="1">
            <a:off x="2334191" y="5563215"/>
            <a:ext cx="332574" cy="38600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 rot="20540864" flipH="1">
            <a:off x="2780721" y="6014181"/>
            <a:ext cx="500911" cy="608838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 rot="6300000" flipH="1">
            <a:off x="9479703" y="5193462"/>
            <a:ext cx="443432" cy="28950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 flipH="1">
            <a:off x="10522932" y="5952599"/>
            <a:ext cx="749779" cy="517417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/>
        </p:nvSpPr>
        <p:spPr>
          <a:xfrm rot="20540864" flipH="1">
            <a:off x="8769614" y="6281123"/>
            <a:ext cx="332574" cy="38600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等腰三角形 27"/>
          <p:cNvSpPr/>
          <p:nvPr/>
        </p:nvSpPr>
        <p:spPr>
          <a:xfrm rot="18000000" flipH="1">
            <a:off x="3743904" y="6291860"/>
            <a:ext cx="443432" cy="28950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rot="18000000" flipH="1">
            <a:off x="2487628" y="2546541"/>
            <a:ext cx="443432" cy="28950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等腰三角形 29"/>
          <p:cNvSpPr/>
          <p:nvPr/>
        </p:nvSpPr>
        <p:spPr>
          <a:xfrm rot="18000000" flipH="1">
            <a:off x="7665621" y="2835054"/>
            <a:ext cx="443432" cy="28950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/>
        </p:nvSpPr>
        <p:spPr>
          <a:xfrm rot="21257021" flipH="1">
            <a:off x="1625896" y="5451054"/>
            <a:ext cx="702799" cy="75485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418598" y="1999910"/>
            <a:ext cx="4854535" cy="1969770"/>
          </a:xfrm>
          <a:prstGeom prst="rect">
            <a:avLst/>
          </a:prstGeom>
          <a:noFill/>
        </p:spPr>
        <p:txBody>
          <a:bodyPr wrap="square" lIns="108850" tIns="54425" rIns="108850" bIns="54425" rtlCol="0">
            <a:spAutoFit/>
          </a:bodyPr>
          <a:lstStyle/>
          <a:p>
            <a:pPr algn="ctr"/>
            <a:r>
              <a:rPr lang="zh-CN" altLang="en-US" sz="6400" b="1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   谢</a:t>
            </a:r>
            <a:endParaRPr lang="en-US" altLang="zh-CN" sz="6400" b="1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5700" b="1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</a:t>
            </a:r>
            <a:r>
              <a:rPr lang="en-US" altLang="zh-CN" sz="57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</a:t>
            </a:r>
            <a:endParaRPr lang="zh-CN" altLang="en-US" sz="6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布局标签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布局标签 </a:t>
            </a:r>
            <a:r>
              <a:rPr dirty="0"/>
              <a:t>——</a:t>
            </a:r>
            <a:r>
              <a:rPr lang="en-US" altLang="zh-CN" dirty="0"/>
              <a:t> div</a:t>
            </a:r>
            <a:endParaRPr lang="zh-CN" altLang="en-US" dirty="0"/>
          </a:p>
          <a:p>
            <a:pPr lvl="1"/>
            <a:r>
              <a:rPr lang="zh-CN" altLang="en-US" dirty="0"/>
              <a:t>相当于一个容器（盒子）</a:t>
            </a:r>
            <a:endParaRPr lang="en-US" altLang="zh-CN" dirty="0"/>
          </a:p>
          <a:p>
            <a:pPr lvl="1"/>
            <a:r>
              <a:rPr lang="zh-CN" altLang="en-US" dirty="0"/>
              <a:t>具有盒子模型的所有属性，布局时用来控制元素之间的距离和相对位置</a:t>
            </a:r>
            <a:endParaRPr lang="en-US" altLang="zh-CN" dirty="0"/>
          </a:p>
          <a:p>
            <a:pPr lvl="1"/>
            <a:r>
              <a:rPr lang="zh-CN" altLang="en-US" dirty="0"/>
              <a:t>可以把文档分割为独立的、不同的部分</a:t>
            </a:r>
            <a:endParaRPr lang="en-US" altLang="zh-CN" dirty="0"/>
          </a:p>
          <a:p>
            <a:pPr lvl="1"/>
            <a:r>
              <a:rPr lang="zh-CN" altLang="en-US" dirty="0"/>
              <a:t>通过 </a:t>
            </a:r>
            <a:r>
              <a:rPr lang="en-US" altLang="zh-CN" dirty="0"/>
              <a:t>id </a:t>
            </a:r>
            <a:r>
              <a:rPr lang="zh-CN" altLang="en-US" dirty="0"/>
              <a:t>或 </a:t>
            </a:r>
            <a:r>
              <a:rPr lang="en-US" altLang="zh-CN" dirty="0"/>
              <a:t>class </a:t>
            </a:r>
            <a:r>
              <a:rPr lang="zh-CN" altLang="en-US" dirty="0"/>
              <a:t>属性区分不同的容器</a:t>
            </a:r>
          </a:p>
          <a:p>
            <a:pPr lvl="1"/>
            <a:endParaRPr lang="zh-CN" altLang="en-US" dirty="0">
              <a:sym typeface="+mn-ea"/>
            </a:endParaRPr>
          </a:p>
          <a:p>
            <a:pPr marL="363855" lvl="1" indent="0">
              <a:buFont typeface="Wingdings" panose="05000000000000000000" charset="0"/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布局历史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>
                <a:sym typeface="+mn-ea"/>
              </a:rPr>
              <a:t>HTML的局限性 </a:t>
            </a:r>
            <a:r>
              <a:rPr>
                <a:sym typeface="+mn-ea"/>
              </a:rPr>
              <a:t>—— </a:t>
            </a:r>
            <a:r>
              <a:rPr lang="zh-CN" altLang="en-US">
                <a:solidFill>
                  <a:srgbClr val="C00000"/>
                </a:solidFill>
                <a:sym typeface="+mn-ea"/>
              </a:rPr>
              <a:t>块级、行级、行块级</a:t>
            </a:r>
          </a:p>
          <a:p>
            <a:pPr algn="l" fontAlgn="auto">
              <a:lnSpc>
                <a:spcPct val="150000"/>
              </a:lnSpc>
            </a:pPr>
            <a:r>
              <a:rPr lang="zh-CN" altLang="en-US">
                <a:sym typeface="+mn-ea"/>
              </a:rPr>
              <a:t>聪明的方式 </a:t>
            </a:r>
            <a:r>
              <a:rPr>
                <a:sym typeface="+mn-ea"/>
              </a:rPr>
              <a:t>—— </a:t>
            </a:r>
            <a:r>
              <a:rPr lang="zh-CN" altLang="en-US">
                <a:solidFill>
                  <a:srgbClr val="C00000"/>
                </a:solidFill>
                <a:sym typeface="+mn-ea"/>
              </a:rPr>
              <a:t>table布局</a:t>
            </a:r>
          </a:p>
          <a:p>
            <a:pPr algn="l" fontAlgn="auto">
              <a:lnSpc>
                <a:spcPct val="150000"/>
              </a:lnSpc>
            </a:pPr>
            <a:endParaRPr lang="zh-CN" altLang="en-US">
              <a:solidFill>
                <a:srgbClr val="C00000"/>
              </a:solidFill>
              <a:sym typeface="+mn-ea"/>
            </a:endParaRPr>
          </a:p>
          <a:p>
            <a:pPr marL="363855" lvl="1" indent="0">
              <a:buFont typeface="Wingdings" panose="05000000000000000000" charset="0"/>
              <a:buNone/>
            </a:pPr>
            <a:endParaRPr lang="zh-CN" altLang="en-US" dirty="0"/>
          </a:p>
        </p:txBody>
      </p:sp>
      <p:pic>
        <p:nvPicPr>
          <p:cNvPr id="12" name="图片 11" descr="14043134CF4Z-44K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05" y="2660015"/>
            <a:ext cx="8482965" cy="348424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9449435" y="2506980"/>
            <a:ext cx="3900805" cy="1845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50000"/>
              </a:lnSpc>
              <a:buClr>
                <a:srgbClr val="C00000"/>
              </a:buClr>
              <a:buFont typeface="Wingdings" panose="05000000000000000000" charset="0"/>
              <a:buNone/>
            </a:pPr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缺点：</a:t>
            </a:r>
          </a:p>
          <a:p>
            <a:pPr marL="457200" indent="-457200" fontAlgn="auto">
              <a:lnSpc>
                <a:spcPct val="150000"/>
              </a:lnSpc>
              <a:buClr>
                <a:srgbClr val="C00000"/>
              </a:buClr>
              <a:buFont typeface="Wingdings" panose="05000000000000000000" charset="0"/>
              <a:buChar char="ü"/>
            </a:pPr>
            <a:r>
              <a:rPr lang="zh-CN" altLang="en-US"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工作量大</a:t>
            </a:r>
          </a:p>
          <a:p>
            <a:pPr marL="457200" indent="-457200" fontAlgn="auto">
              <a:lnSpc>
                <a:spcPct val="150000"/>
              </a:lnSpc>
              <a:buClr>
                <a:srgbClr val="C00000"/>
              </a:buClr>
              <a:buFont typeface="Wingdings" panose="05000000000000000000" charset="0"/>
              <a:buChar char="ü"/>
            </a:pPr>
            <a:r>
              <a:rPr lang="zh-CN" altLang="en-US"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维护困难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9449435" y="4315460"/>
            <a:ext cx="3900805" cy="18288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50000"/>
              </a:lnSpc>
              <a:buClr>
                <a:srgbClr val="C00000"/>
              </a:buClr>
              <a:buFont typeface="Wingdings" panose="05000000000000000000" charset="0"/>
              <a:buNone/>
            </a:pPr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</a:t>
            </a:r>
          </a:p>
          <a:p>
            <a:pPr marL="457200" indent="-457200" fontAlgn="auto">
              <a:lnSpc>
                <a:spcPct val="150000"/>
              </a:lnSpc>
              <a:buClr>
                <a:srgbClr val="C00000"/>
              </a:buClr>
              <a:buFont typeface="Wingdings" panose="05000000000000000000" charset="0"/>
              <a:buChar char="ü"/>
            </a:pPr>
            <a:r>
              <a:rPr lang="zh-CN" altLang="en-US"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兼容性好</a:t>
            </a:r>
          </a:p>
          <a:p>
            <a:pPr marL="457200" indent="-457200" fontAlgn="auto">
              <a:lnSpc>
                <a:spcPct val="150000"/>
              </a:lnSpc>
              <a:buClr>
                <a:srgbClr val="C00000"/>
              </a:buClr>
              <a:buFont typeface="Wingdings" panose="05000000000000000000" charset="0"/>
              <a:buChar char="ü"/>
            </a:pPr>
            <a:endParaRPr lang="zh-CN" altLang="en-US" sz="24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布局历史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>
                <a:sym typeface="+mn-ea"/>
              </a:rPr>
              <a:t>HTML的局限性 </a:t>
            </a:r>
            <a:r>
              <a:rPr>
                <a:sym typeface="+mn-ea"/>
              </a:rPr>
              <a:t>—— </a:t>
            </a:r>
            <a:r>
              <a:rPr lang="zh-CN" altLang="en-US">
                <a:solidFill>
                  <a:srgbClr val="C00000"/>
                </a:solidFill>
                <a:sym typeface="+mn-ea"/>
              </a:rPr>
              <a:t>块级、行级、行块级</a:t>
            </a:r>
          </a:p>
          <a:p>
            <a:pPr algn="l" fontAlgn="auto">
              <a:lnSpc>
                <a:spcPct val="150000"/>
              </a:lnSpc>
            </a:pPr>
            <a:r>
              <a:rPr lang="zh-CN" altLang="en-US">
                <a:sym typeface="+mn-ea"/>
              </a:rPr>
              <a:t>聪明的方式 </a:t>
            </a:r>
            <a:r>
              <a:rPr>
                <a:sym typeface="+mn-ea"/>
              </a:rPr>
              <a:t>—— </a:t>
            </a:r>
            <a:r>
              <a:rPr lang="zh-CN" altLang="en-US">
                <a:solidFill>
                  <a:srgbClr val="C00000"/>
                </a:solidFill>
                <a:sym typeface="+mn-ea"/>
              </a:rPr>
              <a:t>table布局</a:t>
            </a:r>
          </a:p>
          <a:p>
            <a:pPr algn="l" fontAlgn="auto">
              <a:lnSpc>
                <a:spcPct val="150000"/>
              </a:lnSpc>
            </a:pPr>
            <a:r>
              <a:rPr sz="2800">
                <a:solidFill>
                  <a:srgbClr val="C00000"/>
                </a:solidFill>
                <a:sym typeface="+mn-ea"/>
              </a:rPr>
              <a:t>DIV+CSS</a:t>
            </a:r>
          </a:p>
          <a:p>
            <a:pPr lvl="1" algn="l" fontAlgn="auto">
              <a:lnSpc>
                <a:spcPct val="150000"/>
              </a:lnSpc>
            </a:pPr>
            <a:r>
              <a:rPr sz="2800">
                <a:sym typeface="+mn-ea"/>
              </a:rPr>
              <a:t>div — </a:t>
            </a:r>
            <a:r>
              <a:rPr lang="zh-CN" sz="2800">
                <a:sym typeface="+mn-ea"/>
              </a:rPr>
              <a:t>布局标签</a:t>
            </a:r>
            <a:endParaRPr lang="zh-CN" sz="2800">
              <a:solidFill>
                <a:schemeClr val="tx1"/>
              </a:solidFill>
              <a:sym typeface="+mn-ea"/>
            </a:endParaRPr>
          </a:p>
          <a:p>
            <a:pPr lvl="1" algn="l" fontAlgn="auto">
              <a:lnSpc>
                <a:spcPct val="150000"/>
              </a:lnSpc>
            </a:pPr>
            <a:r>
              <a:rPr sz="2800">
                <a:sym typeface="+mn-ea"/>
              </a:rPr>
              <a:t>css — </a:t>
            </a:r>
            <a:r>
              <a:rPr lang="zh-CN" altLang="en-US" sz="2800">
                <a:sym typeface="+mn-ea"/>
              </a:rPr>
              <a:t>布局方法</a:t>
            </a:r>
          </a:p>
          <a:p>
            <a:pPr algn="l" fontAlgn="auto">
              <a:lnSpc>
                <a:spcPct val="150000"/>
              </a:lnSpc>
            </a:pPr>
            <a:endParaRPr lang="zh-CN" altLang="en-US">
              <a:solidFill>
                <a:srgbClr val="C00000"/>
              </a:solidFill>
              <a:sym typeface="+mn-ea"/>
            </a:endParaRPr>
          </a:p>
          <a:p>
            <a:pPr marL="363855" lvl="1" indent="0">
              <a:buFont typeface="Wingdings" panose="05000000000000000000" charset="0"/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3281680" y="2503805"/>
            <a:ext cx="5819140" cy="2038350"/>
            <a:chOff x="5168" y="3943"/>
            <a:chExt cx="9164" cy="3210"/>
          </a:xfrm>
        </p:grpSpPr>
        <p:pic>
          <p:nvPicPr>
            <p:cNvPr id="6" name="内容占位符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68" y="3943"/>
              <a:ext cx="9165" cy="321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2736" y="4093"/>
              <a:ext cx="1448" cy="592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8851" name="表格 78850"/>
          <p:cNvGraphicFramePr/>
          <p:nvPr/>
        </p:nvGraphicFramePr>
        <p:xfrm>
          <a:off x="724535" y="972820"/>
          <a:ext cx="11021695" cy="5153660"/>
        </p:xfrm>
        <a:graphic>
          <a:graphicData uri="http://schemas.openxmlformats.org/drawingml/2006/table">
            <a:tbl>
              <a:tblPr/>
              <a:tblGrid>
                <a:gridCol w="19221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964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031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endParaRPr lang="zh-CN" altLang="en-US" sz="1400" b="1" dirty="0">
                        <a:solidFill>
                          <a:schemeClr val="tx1"/>
                        </a:solidFill>
                        <a:latin typeface="华文仿宋" panose="02010600040101010101" pitchFamily="2" charset="-122"/>
                        <a:ea typeface="华文仿宋" panose="02010600040101010101" pitchFamily="2" charset="-122"/>
                      </a:endParaRP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en-US" altLang="zh-CN" sz="2800" b="1" dirty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DIV+CSS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en-US" altLang="zh-CN" sz="2800" b="1" dirty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Table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800" b="1" dirty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</a:t>
                      </a: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简洁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繁琐，重复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800" b="1" dirty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页面优化</a:t>
                      </a: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有利于搜索引擎的搜索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不利于搜索引擎的搜索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48460"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800" b="1" dirty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打开速度</a:t>
                      </a: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载入一点就显示一点，因此有“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载入快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”的说法。</a:t>
                      </a:r>
                    </a:p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（网速非常卡的时候，页面会一点一点的出来的。）</a:t>
                      </a:r>
                    </a:p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多少层都可以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只有在表格体内的内容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全部载入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完后，才一次性显示该表格。</a:t>
                      </a:r>
                    </a:p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（在网速非常卡时候，过了几分钟后，页面一下会全部打开）</a:t>
                      </a:r>
                    </a:p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建议不超过三层嵌套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13510"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800" b="1" dirty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重构页面</a:t>
                      </a: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内容和样式的分离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导致我们在重构页面布局（更换皮肤）的时候，只用针对每一个 </a:t>
                      </a: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div 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元素重新定义其具体位置、样式就行了 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在 </a:t>
                      </a: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table 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基础上进行改版</a:t>
                      </a: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,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几乎必须改变所有的内容</a:t>
                      </a: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,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实在是太过于麻烦 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800" b="1" dirty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兼容性</a:t>
                      </a: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不太好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eaLnBrk="0" hangingPunct="0">
                        <a:buNone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楷体" panose="02010609060101010101" charset="-122"/>
                          <a:ea typeface="楷体" panose="02010609060101010101" charset="-122"/>
                        </a:rPr>
                        <a:t>好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布局比较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88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88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1758</Words>
  <Application>Microsoft Office PowerPoint</Application>
  <PresentationFormat>自定义</PresentationFormat>
  <Paragraphs>315</Paragraphs>
  <Slides>51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61" baseType="lpstr">
      <vt:lpstr>华文仿宋</vt:lpstr>
      <vt:lpstr>楷体</vt:lpstr>
      <vt:lpstr>宋体</vt:lpstr>
      <vt:lpstr>微软雅黑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认识布局</vt:lpstr>
      <vt:lpstr>网页布局</vt:lpstr>
      <vt:lpstr>布局标签</vt:lpstr>
      <vt:lpstr>布局历史</vt:lpstr>
      <vt:lpstr>布局历史</vt:lpstr>
      <vt:lpstr>布局比较</vt:lpstr>
      <vt:lpstr>PowerPoint 演示文稿</vt:lpstr>
      <vt:lpstr>布局方法</vt:lpstr>
      <vt:lpstr>布局方法</vt:lpstr>
      <vt:lpstr>布局方法</vt:lpstr>
      <vt:lpstr>布局方法</vt:lpstr>
      <vt:lpstr>布局方法</vt:lpstr>
      <vt:lpstr>布局方法</vt:lpstr>
      <vt:lpstr>浮动本意</vt:lpstr>
      <vt:lpstr>浮动的影响</vt:lpstr>
      <vt:lpstr>清除浮动</vt:lpstr>
      <vt:lpstr>清除浮动</vt:lpstr>
      <vt:lpstr>清除方法</vt:lpstr>
      <vt:lpstr>清除浮动</vt:lpstr>
      <vt:lpstr>布局方法</vt:lpstr>
      <vt:lpstr>浮动应用小技巧</vt:lpstr>
      <vt:lpstr>布局方法</vt:lpstr>
      <vt:lpstr>布局方法</vt:lpstr>
      <vt:lpstr>布局方法</vt:lpstr>
      <vt:lpstr>布局方法</vt:lpstr>
      <vt:lpstr>布局方法</vt:lpstr>
      <vt:lpstr>布局方法</vt:lpstr>
      <vt:lpstr>布局方法</vt:lpstr>
      <vt:lpstr>定位与浮动</vt:lpstr>
      <vt:lpstr>堆叠顺序</vt:lpstr>
      <vt:lpstr>PowerPoint 演示文稿</vt:lpstr>
      <vt:lpstr>页面搭建</vt:lpstr>
      <vt:lpstr>分析网页结构</vt:lpstr>
      <vt:lpstr>HTML代码实现网页结构</vt:lpstr>
      <vt:lpstr>CSS实现网页布局</vt:lpstr>
      <vt:lpstr>插入网页布内容</vt:lpstr>
      <vt:lpstr>PowerPoint 演示文稿</vt:lpstr>
      <vt:lpstr>PhotoShop工作界面</vt:lpstr>
      <vt:lpstr>PhotoShop工作箱</vt:lpstr>
      <vt:lpstr>PhotoShop界面设置</vt:lpstr>
      <vt:lpstr>PhotoShop界面设置</vt:lpstr>
      <vt:lpstr>PhotoShop界面设置</vt:lpstr>
      <vt:lpstr>切图与切片</vt:lpstr>
      <vt:lpstr>切图与切片</vt:lpstr>
      <vt:lpstr>切图与切片</vt:lpstr>
      <vt:lpstr>切图与切片</vt:lpstr>
      <vt:lpstr>切图与切片</vt:lpstr>
      <vt:lpstr>PowerPoint 演示文稿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上官蔚蓝</dc:creator>
  <cp:lastModifiedBy>赵 肖</cp:lastModifiedBy>
  <cp:revision>697</cp:revision>
  <dcterms:created xsi:type="dcterms:W3CDTF">2014-10-16T08:35:00Z</dcterms:created>
  <dcterms:modified xsi:type="dcterms:W3CDTF">2018-05-11T04:09:03Z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2052-10.1.0.7346</vt:lpwstr>
  </property>
</Properties>
</file>